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7" r:id="rId3"/>
    <p:sldId id="308" r:id="rId4"/>
    <p:sldId id="258" r:id="rId5"/>
    <p:sldId id="319" r:id="rId6"/>
    <p:sldId id="320" r:id="rId7"/>
    <p:sldId id="321" r:id="rId8"/>
    <p:sldId id="322" r:id="rId9"/>
    <p:sldId id="323" r:id="rId10"/>
    <p:sldId id="328" r:id="rId11"/>
    <p:sldId id="324" r:id="rId12"/>
    <p:sldId id="326" r:id="rId13"/>
    <p:sldId id="329" r:id="rId14"/>
    <p:sldId id="327" r:id="rId15"/>
    <p:sldId id="259" r:id="rId16"/>
    <p:sldId id="309" r:id="rId17"/>
    <p:sldId id="310" r:id="rId18"/>
    <p:sldId id="316" r:id="rId19"/>
    <p:sldId id="317" r:id="rId20"/>
    <p:sldId id="318" r:id="rId21"/>
    <p:sldId id="311" r:id="rId22"/>
    <p:sldId id="313" r:id="rId23"/>
    <p:sldId id="314" r:id="rId24"/>
    <p:sldId id="261" r:id="rId25"/>
    <p:sldId id="263" r:id="rId26"/>
    <p:sldId id="264" r:id="rId27"/>
    <p:sldId id="265" r:id="rId28"/>
    <p:sldId id="331" r:id="rId29"/>
    <p:sldId id="332" r:id="rId30"/>
    <p:sldId id="302" r:id="rId31"/>
    <p:sldId id="303" r:id="rId32"/>
    <p:sldId id="304" r:id="rId33"/>
    <p:sldId id="335" r:id="rId34"/>
    <p:sldId id="336" r:id="rId35"/>
    <p:sldId id="337" r:id="rId36"/>
    <p:sldId id="338" r:id="rId37"/>
    <p:sldId id="339" r:id="rId38"/>
    <p:sldId id="340" r:id="rId39"/>
    <p:sldId id="344" r:id="rId40"/>
    <p:sldId id="345" r:id="rId41"/>
    <p:sldId id="341" r:id="rId42"/>
    <p:sldId id="342" r:id="rId43"/>
    <p:sldId id="343" r:id="rId44"/>
    <p:sldId id="334" r:id="rId45"/>
    <p:sldId id="277" r:id="rId46"/>
    <p:sldId id="305" r:id="rId47"/>
    <p:sldId id="306" r:id="rId48"/>
    <p:sldId id="307" r:id="rId49"/>
    <p:sldId id="282" r:id="rId50"/>
    <p:sldId id="283" r:id="rId51"/>
    <p:sldId id="284" r:id="rId52"/>
    <p:sldId id="285" r:id="rId53"/>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lvl9pPr>
  </p:defaultTextStyle>
  <p:extLst>
    <p:ext uri="{521415D9-36F7-43E2-AB2F-B90AF26B5E84}">
      <p14:sectionLst xmlns:p14="http://schemas.microsoft.com/office/powerpoint/2010/main">
        <p14:section name="Раздел по умолчанию" id="{33143CE4-F0AC-49D3-8CC2-39D00FECC8B0}">
          <p14:sldIdLst>
            <p14:sldId id="256"/>
            <p14:sldId id="257"/>
            <p14:sldId id="308"/>
            <p14:sldId id="258"/>
            <p14:sldId id="319"/>
            <p14:sldId id="320"/>
            <p14:sldId id="321"/>
            <p14:sldId id="322"/>
            <p14:sldId id="323"/>
            <p14:sldId id="328"/>
            <p14:sldId id="324"/>
            <p14:sldId id="326"/>
            <p14:sldId id="329"/>
            <p14:sldId id="327"/>
            <p14:sldId id="259"/>
            <p14:sldId id="309"/>
            <p14:sldId id="310"/>
            <p14:sldId id="316"/>
            <p14:sldId id="317"/>
            <p14:sldId id="318"/>
            <p14:sldId id="311"/>
            <p14:sldId id="313"/>
            <p14:sldId id="314"/>
            <p14:sldId id="261"/>
            <p14:sldId id="263"/>
            <p14:sldId id="264"/>
            <p14:sldId id="265"/>
          </p14:sldIdLst>
        </p14:section>
        <p14:section name="Раздел без заголовка" id="{B3154D6B-739D-4082-BA7F-D474DA69D747}">
          <p14:sldIdLst>
            <p14:sldId id="331"/>
            <p14:sldId id="332"/>
            <p14:sldId id="302"/>
            <p14:sldId id="303"/>
            <p14:sldId id="304"/>
            <p14:sldId id="335"/>
            <p14:sldId id="336"/>
            <p14:sldId id="337"/>
            <p14:sldId id="338"/>
            <p14:sldId id="339"/>
            <p14:sldId id="340"/>
            <p14:sldId id="344"/>
            <p14:sldId id="345"/>
            <p14:sldId id="341"/>
            <p14:sldId id="342"/>
            <p14:sldId id="343"/>
            <p14:sldId id="334"/>
            <p14:sldId id="277"/>
            <p14:sldId id="305"/>
            <p14:sldId id="306"/>
            <p14:sldId id="307"/>
            <p14:sldId id="282"/>
            <p14:sldId id="283"/>
            <p14:sldId id="284"/>
            <p14:sldId id="285"/>
          </p14:sldIdLst>
        </p14:section>
      </p14:sectionLst>
    </p:ext>
    <p:ext uri="{EFAFB233-063F-42B5-8137-9DF3F51BA10A}">
      <p15:sldGuideLst xmlns:p15="http://schemas.microsoft.com/office/powerpoint/2012/main">
        <p15:guide id="1" orient="horz" pos="2160">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Lucida Grande"/>
          <a:ea typeface="Lucida Grande"/>
          <a:cs typeface="Lucida Grande"/>
        </a:font>
        <a:srgbClr val="000000"/>
      </a:tcTxStyle>
      <a:tcStyle>
        <a:tcBdr>
          <a:left>
            <a:ln w="12700" cap="flat">
              <a:solidFill>
                <a:srgbClr val="F4F4F4"/>
              </a:solidFill>
              <a:prstDash val="solid"/>
              <a:round/>
            </a:ln>
          </a:left>
          <a:right>
            <a:ln w="12700" cap="flat">
              <a:solidFill>
                <a:srgbClr val="F4F4F4"/>
              </a:solidFill>
              <a:prstDash val="solid"/>
              <a:round/>
            </a:ln>
          </a:right>
          <a:top>
            <a:ln w="12700" cap="flat">
              <a:solidFill>
                <a:srgbClr val="F4F4F4"/>
              </a:solidFill>
              <a:prstDash val="solid"/>
              <a:round/>
            </a:ln>
          </a:top>
          <a:bottom>
            <a:ln w="12700" cap="flat">
              <a:solidFill>
                <a:srgbClr val="F4F4F4"/>
              </a:solidFill>
              <a:prstDash val="solid"/>
              <a:round/>
            </a:ln>
          </a:bottom>
          <a:insideH>
            <a:ln w="12700" cap="flat">
              <a:solidFill>
                <a:srgbClr val="F4F4F4"/>
              </a:solidFill>
              <a:prstDash val="solid"/>
              <a:round/>
            </a:ln>
          </a:insideH>
          <a:insideV>
            <a:ln w="12700" cap="flat">
              <a:solidFill>
                <a:srgbClr val="F4F4F4"/>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Lucida Grande"/>
          <a:ea typeface="Lucida Grande"/>
          <a:cs typeface="Lucida Grande"/>
        </a:font>
        <a:srgbClr val="F4F4F4"/>
      </a:tcTxStyle>
      <a:tcStyle>
        <a:tcBdr>
          <a:left>
            <a:ln w="12700" cap="flat">
              <a:solidFill>
                <a:srgbClr val="F4F4F4"/>
              </a:solidFill>
              <a:prstDash val="solid"/>
              <a:round/>
            </a:ln>
          </a:left>
          <a:right>
            <a:ln w="38100" cap="flat">
              <a:solidFill>
                <a:srgbClr val="F4F4F4"/>
              </a:solidFill>
              <a:prstDash val="solid"/>
              <a:round/>
            </a:ln>
          </a:right>
          <a:top>
            <a:ln w="12700" cap="flat">
              <a:solidFill>
                <a:srgbClr val="F4F4F4"/>
              </a:solidFill>
              <a:prstDash val="solid"/>
              <a:round/>
            </a:ln>
          </a:top>
          <a:bottom>
            <a:ln w="12700" cap="flat">
              <a:solidFill>
                <a:srgbClr val="F4F4F4"/>
              </a:solidFill>
              <a:prstDash val="solid"/>
              <a:round/>
            </a:ln>
          </a:bottom>
          <a:insideH>
            <a:ln w="12700" cap="flat">
              <a:solidFill>
                <a:srgbClr val="F4F4F4"/>
              </a:solidFill>
              <a:prstDash val="solid"/>
              <a:round/>
            </a:ln>
          </a:insideH>
          <a:insideV>
            <a:ln w="12700" cap="flat">
              <a:solidFill>
                <a:srgbClr val="F4F4F4"/>
              </a:solidFill>
              <a:prstDash val="solid"/>
              <a:round/>
            </a:ln>
          </a:insideV>
        </a:tcBdr>
        <a:fill>
          <a:solidFill>
            <a:schemeClr val="accent1"/>
          </a:solidFill>
        </a:fill>
      </a:tcStyle>
    </a:firstCol>
    <a:lastRow>
      <a:tcTxStyle b="on" i="off">
        <a:font>
          <a:latin typeface="Lucida Grande"/>
          <a:ea typeface="Lucida Grande"/>
          <a:cs typeface="Lucida Grande"/>
        </a:font>
        <a:srgbClr val="F4F4F4"/>
      </a:tcTxStyle>
      <a:tcStyle>
        <a:tcBdr>
          <a:left>
            <a:ln w="12700" cap="flat">
              <a:solidFill>
                <a:srgbClr val="F4F4F4"/>
              </a:solidFill>
              <a:prstDash val="solid"/>
              <a:round/>
            </a:ln>
          </a:left>
          <a:right>
            <a:ln w="12700" cap="flat">
              <a:solidFill>
                <a:srgbClr val="F4F4F4"/>
              </a:solidFill>
              <a:prstDash val="solid"/>
              <a:round/>
            </a:ln>
          </a:right>
          <a:top>
            <a:ln w="38100" cap="flat">
              <a:solidFill>
                <a:srgbClr val="F4F4F4"/>
              </a:solidFill>
              <a:prstDash val="solid"/>
              <a:round/>
            </a:ln>
          </a:top>
          <a:bottom>
            <a:ln w="12700" cap="flat">
              <a:solidFill>
                <a:srgbClr val="F4F4F4"/>
              </a:solidFill>
              <a:prstDash val="solid"/>
              <a:round/>
            </a:ln>
          </a:bottom>
          <a:insideH>
            <a:ln w="12700" cap="flat">
              <a:solidFill>
                <a:srgbClr val="F4F4F4"/>
              </a:solidFill>
              <a:prstDash val="solid"/>
              <a:round/>
            </a:ln>
          </a:insideH>
          <a:insideV>
            <a:ln w="12700" cap="flat">
              <a:solidFill>
                <a:srgbClr val="F4F4F4"/>
              </a:solidFill>
              <a:prstDash val="solid"/>
              <a:round/>
            </a:ln>
          </a:insideV>
        </a:tcBdr>
        <a:fill>
          <a:solidFill>
            <a:schemeClr val="accent1"/>
          </a:solidFill>
        </a:fill>
      </a:tcStyle>
    </a:lastRow>
    <a:firstRow>
      <a:tcTxStyle b="on" i="off">
        <a:font>
          <a:latin typeface="Lucida Grande"/>
          <a:ea typeface="Lucida Grande"/>
          <a:cs typeface="Lucida Grande"/>
        </a:font>
        <a:srgbClr val="F4F4F4"/>
      </a:tcTxStyle>
      <a:tcStyle>
        <a:tcBdr>
          <a:left>
            <a:ln w="12700" cap="flat">
              <a:solidFill>
                <a:srgbClr val="F4F4F4"/>
              </a:solidFill>
              <a:prstDash val="solid"/>
              <a:round/>
            </a:ln>
          </a:left>
          <a:right>
            <a:ln w="12700" cap="flat">
              <a:solidFill>
                <a:srgbClr val="F4F4F4"/>
              </a:solidFill>
              <a:prstDash val="solid"/>
              <a:round/>
            </a:ln>
          </a:right>
          <a:top>
            <a:ln w="12700" cap="flat">
              <a:solidFill>
                <a:srgbClr val="F4F4F4"/>
              </a:solidFill>
              <a:prstDash val="solid"/>
              <a:round/>
            </a:ln>
          </a:top>
          <a:bottom>
            <a:ln w="38100" cap="flat">
              <a:solidFill>
                <a:srgbClr val="F4F4F4"/>
              </a:solidFill>
              <a:prstDash val="solid"/>
              <a:round/>
            </a:ln>
          </a:bottom>
          <a:insideH>
            <a:ln w="12700" cap="flat">
              <a:solidFill>
                <a:srgbClr val="F4F4F4"/>
              </a:solidFill>
              <a:prstDash val="solid"/>
              <a:round/>
            </a:ln>
          </a:insideH>
          <a:insideV>
            <a:ln w="12700" cap="flat">
              <a:solidFill>
                <a:srgbClr val="F4F4F4"/>
              </a:solidFill>
              <a:prstDash val="solid"/>
              <a:round/>
            </a:ln>
          </a:insideV>
        </a:tcBdr>
        <a:fill>
          <a:solidFill>
            <a:schemeClr val="accent1"/>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660"/>
  </p:normalViewPr>
  <p:slideViewPr>
    <p:cSldViewPr snapToGrid="0">
      <p:cViewPr varScale="1">
        <p:scale>
          <a:sx n="65" d="100"/>
          <a:sy n="65" d="100"/>
        </p:scale>
        <p:origin x="858" y="48"/>
      </p:cViewPr>
      <p:guideLst>
        <p:guide orient="horz" pos="2160"/>
        <p:guide pos="38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7" name="Shape 1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86511395"/>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4175" y="685800"/>
            <a:ext cx="608965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2340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4175" y="685800"/>
            <a:ext cx="608965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8270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4175" y="685800"/>
            <a:ext cx="608965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err="1"/>
              <a:t>keys:C</a:t>
            </a:r>
            <a:endParaRPr dirty="0"/>
          </a:p>
        </p:txBody>
      </p:sp>
    </p:spTree>
    <p:extLst>
      <p:ext uri="{BB962C8B-B14F-4D97-AF65-F5344CB8AC3E}">
        <p14:creationId xmlns:p14="http://schemas.microsoft.com/office/powerpoint/2010/main" val="83862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4175" y="685800"/>
            <a:ext cx="608965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err="1"/>
              <a:t>keys:C</a:t>
            </a:r>
            <a:endParaRPr dirty="0"/>
          </a:p>
        </p:txBody>
      </p:sp>
    </p:spTree>
    <p:extLst>
      <p:ext uri="{BB962C8B-B14F-4D97-AF65-F5344CB8AC3E}">
        <p14:creationId xmlns:p14="http://schemas.microsoft.com/office/powerpoint/2010/main" val="83862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4175" y="685800"/>
            <a:ext cx="608965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err="1"/>
              <a:t>keys:C</a:t>
            </a:r>
            <a:endParaRPr dirty="0"/>
          </a:p>
        </p:txBody>
      </p:sp>
    </p:spTree>
    <p:extLst>
      <p:ext uri="{BB962C8B-B14F-4D97-AF65-F5344CB8AC3E}">
        <p14:creationId xmlns:p14="http://schemas.microsoft.com/office/powerpoint/2010/main" val="83862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4175" y="685800"/>
            <a:ext cx="6089650" cy="3429000"/>
          </a:xfrm>
        </p:spPr>
      </p:sp>
      <p:sp>
        <p:nvSpPr>
          <p:cNvPr id="3" name="Заметки 2"/>
          <p:cNvSpPr>
            <a:spLocks noGrp="1"/>
          </p:cNvSpPr>
          <p:nvPr>
            <p:ph type="body" idx="1"/>
          </p:nvPr>
        </p:nvSpPr>
        <p:spPr/>
        <p:txBody>
          <a:bodyPr/>
          <a:lstStyle/>
          <a:p>
            <a:r>
              <a:rPr lang="ru-RU" sz="1400" b="1" dirty="0" err="1" smtClean="0"/>
              <a:t>Ретикулофиброзды</a:t>
            </a:r>
            <a:r>
              <a:rPr lang="ru-RU" sz="1400" b="1" dirty="0" smtClean="0"/>
              <a:t> </a:t>
            </a:r>
            <a:r>
              <a:rPr lang="ru-RU" sz="1400" b="1" dirty="0" err="1" smtClean="0"/>
              <a:t>сүйек</a:t>
            </a:r>
            <a:r>
              <a:rPr lang="ru-RU" sz="1400" b="1" dirty="0" smtClean="0"/>
              <a:t> </a:t>
            </a:r>
            <a:r>
              <a:rPr lang="ru-RU" sz="1400" b="1" dirty="0" err="1" smtClean="0"/>
              <a:t>ұлпасы</a:t>
            </a:r>
            <a:r>
              <a:rPr lang="ru-RU" sz="1400" b="1" dirty="0" smtClean="0"/>
              <a:t>. </a:t>
            </a:r>
            <a:r>
              <a:rPr lang="ru-RU" sz="1400" dirty="0" err="1" smtClean="0"/>
              <a:t>Құрылысы</a:t>
            </a:r>
            <a:r>
              <a:rPr lang="ru-RU" sz="1400" dirty="0" smtClean="0"/>
              <a:t>: </a:t>
            </a:r>
            <a:r>
              <a:rPr lang="ru-RU" sz="1400" dirty="0" err="1" smtClean="0"/>
              <a:t>ретикулофиброзды</a:t>
            </a:r>
            <a:r>
              <a:rPr lang="ru-RU" sz="1400" dirty="0" smtClean="0"/>
              <a:t> </a:t>
            </a:r>
            <a:r>
              <a:rPr lang="ru-RU" sz="1400" dirty="0" err="1" smtClean="0"/>
              <a:t>сүйек</a:t>
            </a:r>
            <a:r>
              <a:rPr lang="ru-RU" sz="1400" dirty="0" smtClean="0"/>
              <a:t> </a:t>
            </a:r>
            <a:r>
              <a:rPr lang="ru-RU" sz="1400" dirty="0" err="1" smtClean="0"/>
              <a:t>ұлпасы</a:t>
            </a:r>
            <a:r>
              <a:rPr lang="ru-RU" sz="1400" dirty="0" smtClean="0"/>
              <a:t> (</a:t>
            </a:r>
            <a:r>
              <a:rPr lang="en-US" sz="1400" dirty="0" err="1" smtClean="0"/>
              <a:t>textus</a:t>
            </a:r>
            <a:r>
              <a:rPr lang="en-US" sz="1400" dirty="0" smtClean="0"/>
              <a:t> </a:t>
            </a:r>
            <a:r>
              <a:rPr lang="en-US" sz="1400" dirty="0" err="1" smtClean="0"/>
              <a:t>osseus</a:t>
            </a:r>
            <a:r>
              <a:rPr lang="en-US" sz="1400" dirty="0" smtClean="0"/>
              <a:t> </a:t>
            </a:r>
            <a:r>
              <a:rPr lang="en-US" sz="1400" dirty="0" err="1" smtClean="0"/>
              <a:t>reticulofib</a:t>
            </a:r>
            <a:r>
              <a:rPr lang="en-US" sz="1400" dirty="0" smtClean="0"/>
              <a:t> </a:t>
            </a:r>
            <a:r>
              <a:rPr lang="en-US" sz="1400" dirty="0" err="1" smtClean="0"/>
              <a:t>sus</a:t>
            </a:r>
            <a:r>
              <a:rPr lang="en-US" sz="1400" dirty="0" smtClean="0"/>
              <a:t>) </a:t>
            </a:r>
            <a:r>
              <a:rPr lang="ru-RU" sz="1400" dirty="0" err="1" smtClean="0"/>
              <a:t>негізінен</a:t>
            </a:r>
            <a:r>
              <a:rPr lang="ru-RU" sz="1400" dirty="0" smtClean="0"/>
              <a:t> </a:t>
            </a:r>
            <a:r>
              <a:rPr lang="ru-RU" sz="1400" dirty="0" err="1" smtClean="0"/>
              <a:t>жаңа</a:t>
            </a:r>
            <a:r>
              <a:rPr lang="ru-RU" sz="1400" dirty="0" smtClean="0"/>
              <a:t> </a:t>
            </a:r>
            <a:r>
              <a:rPr lang="ru-RU" sz="1400" dirty="0" err="1" smtClean="0"/>
              <a:t>туған</a:t>
            </a:r>
            <a:r>
              <a:rPr lang="ru-RU" sz="1400" dirty="0" smtClean="0"/>
              <a:t> </a:t>
            </a:r>
            <a:r>
              <a:rPr lang="ru-RU" sz="1400" dirty="0" err="1" smtClean="0"/>
              <a:t>балада</a:t>
            </a:r>
            <a:r>
              <a:rPr lang="ru-RU" sz="1400" dirty="0" smtClean="0"/>
              <a:t> </a:t>
            </a:r>
            <a:r>
              <a:rPr lang="ru-RU" sz="1400" dirty="0" err="1" smtClean="0"/>
              <a:t>кездеседі</a:t>
            </a:r>
            <a:r>
              <a:rPr lang="ru-RU" sz="1400" dirty="0" smtClean="0"/>
              <a:t>. </a:t>
            </a:r>
            <a:r>
              <a:rPr lang="ru-RU" sz="1400" dirty="0" err="1" smtClean="0"/>
              <a:t>Ересек</a:t>
            </a:r>
            <a:r>
              <a:rPr lang="ru-RU" sz="1400" dirty="0" smtClean="0"/>
              <a:t> </a:t>
            </a:r>
            <a:r>
              <a:rPr lang="ru-RU" sz="1400" dirty="0" err="1" smtClean="0"/>
              <a:t>адамдарда</a:t>
            </a:r>
            <a:r>
              <a:rPr lang="ru-RU" sz="1400" dirty="0" smtClean="0"/>
              <a:t> </a:t>
            </a:r>
            <a:r>
              <a:rPr lang="ru-RU" sz="1400" dirty="0" err="1" smtClean="0"/>
              <a:t>өскен</a:t>
            </a:r>
            <a:r>
              <a:rPr lang="ru-RU" sz="1400" dirty="0" smtClean="0"/>
              <a:t> бас </a:t>
            </a:r>
            <a:r>
              <a:rPr lang="ru-RU" sz="1400" dirty="0" err="1" smtClean="0"/>
              <a:t>сүйек</a:t>
            </a:r>
            <a:r>
              <a:rPr lang="ru-RU" sz="1400" dirty="0" smtClean="0"/>
              <a:t> </a:t>
            </a:r>
            <a:r>
              <a:rPr lang="ru-RU" sz="1400" dirty="0" err="1" smtClean="0"/>
              <a:t>жіктерінде</a:t>
            </a:r>
            <a:r>
              <a:rPr lang="ru-RU" sz="1400" dirty="0" smtClean="0"/>
              <a:t>, </a:t>
            </a:r>
            <a:r>
              <a:rPr lang="ru-RU" sz="1400" dirty="0" err="1" smtClean="0"/>
              <a:t>сіңірлердің</a:t>
            </a:r>
            <a:r>
              <a:rPr lang="ru-RU" sz="1400" dirty="0" smtClean="0"/>
              <a:t> </a:t>
            </a:r>
            <a:r>
              <a:rPr lang="ru-RU" sz="1400" dirty="0" err="1" smtClean="0"/>
              <a:t>сүйекке</a:t>
            </a:r>
            <a:r>
              <a:rPr lang="ru-RU" sz="1400" dirty="0" smtClean="0"/>
              <a:t> </a:t>
            </a:r>
            <a:r>
              <a:rPr lang="ru-RU" sz="1400" dirty="0" err="1" smtClean="0"/>
              <a:t>бекіген</a:t>
            </a:r>
            <a:r>
              <a:rPr lang="ru-RU" sz="1400" dirty="0" smtClean="0"/>
              <a:t> </a:t>
            </a:r>
            <a:r>
              <a:rPr lang="ru-RU" sz="1400" dirty="0" err="1" smtClean="0"/>
              <a:t>жерде</a:t>
            </a:r>
            <a:r>
              <a:rPr lang="ru-RU" sz="1400" dirty="0" smtClean="0"/>
              <a:t> </a:t>
            </a:r>
            <a:r>
              <a:rPr lang="ru-RU" sz="1400" dirty="0" err="1" smtClean="0"/>
              <a:t>кездеседі</a:t>
            </a:r>
            <a:r>
              <a:rPr lang="ru-RU" sz="1400" dirty="0" smtClean="0"/>
              <a:t>. </a:t>
            </a:r>
            <a:r>
              <a:rPr lang="ru-RU" sz="1400" dirty="0" err="1" smtClean="0"/>
              <a:t>Ретсіз</a:t>
            </a:r>
            <a:r>
              <a:rPr lang="ru-RU" sz="1400" dirty="0" smtClean="0"/>
              <a:t> </a:t>
            </a:r>
            <a:r>
              <a:rPr lang="ru-RU" sz="1400" dirty="0" err="1" smtClean="0"/>
              <a:t>орналасқан</a:t>
            </a:r>
            <a:r>
              <a:rPr lang="ru-RU" sz="1400" dirty="0" smtClean="0"/>
              <a:t> </a:t>
            </a:r>
            <a:r>
              <a:rPr lang="ru-RU" sz="1400" dirty="0" err="1" smtClean="0"/>
              <a:t>коллогенді</a:t>
            </a:r>
            <a:r>
              <a:rPr lang="ru-RU" sz="1400" dirty="0" smtClean="0"/>
              <a:t> </a:t>
            </a:r>
            <a:r>
              <a:rPr lang="ru-RU" sz="1400" dirty="0" err="1" smtClean="0"/>
              <a:t>талшықтар</a:t>
            </a:r>
            <a:r>
              <a:rPr lang="ru-RU" sz="1400" dirty="0" smtClean="0"/>
              <a:t> </a:t>
            </a:r>
            <a:r>
              <a:rPr lang="ru-RU" sz="1400" dirty="0" err="1" smtClean="0"/>
              <a:t>жуан</a:t>
            </a:r>
            <a:r>
              <a:rPr lang="ru-RU" sz="1400" dirty="0" smtClean="0"/>
              <a:t> </a:t>
            </a:r>
            <a:r>
              <a:rPr lang="ru-RU" sz="1400" dirty="0" err="1" smtClean="0"/>
              <a:t>шоғырлар</a:t>
            </a:r>
            <a:r>
              <a:rPr lang="ru-RU" sz="1400" dirty="0" smtClean="0"/>
              <a:t> </a:t>
            </a:r>
            <a:r>
              <a:rPr lang="ru-RU" sz="1400" dirty="0" err="1" smtClean="0"/>
              <a:t>жасайды</a:t>
            </a:r>
            <a:r>
              <a:rPr lang="ru-RU" sz="1400" dirty="0" smtClean="0"/>
              <a:t>, </a:t>
            </a:r>
            <a:r>
              <a:rPr lang="ru-RU" sz="1400" dirty="0" err="1" smtClean="0"/>
              <a:t>микроскоппен</a:t>
            </a:r>
            <a:r>
              <a:rPr lang="ru-RU" sz="1400" dirty="0" smtClean="0"/>
              <a:t> аз </a:t>
            </a:r>
            <a:r>
              <a:rPr lang="ru-RU" sz="1400" dirty="0" err="1" smtClean="0"/>
              <a:t>үлкейтсек</a:t>
            </a:r>
            <a:r>
              <a:rPr lang="ru-RU" sz="1400" dirty="0" smtClean="0"/>
              <a:t> те </a:t>
            </a:r>
            <a:r>
              <a:rPr lang="ru-RU" sz="1400" dirty="0" err="1" smtClean="0"/>
              <a:t>көрінеді</a:t>
            </a:r>
            <a:endParaRPr lang="ru-RU" sz="1400" dirty="0" smtClean="0"/>
          </a:p>
          <a:p>
            <a:r>
              <a:rPr lang="ru-RU" sz="1400" b="1" dirty="0" err="1" smtClean="0"/>
              <a:t>Пластикалық</a:t>
            </a:r>
            <a:r>
              <a:rPr lang="ru-RU" sz="1400" b="1" dirty="0" smtClean="0"/>
              <a:t> </a:t>
            </a:r>
            <a:r>
              <a:rPr lang="ru-RU" sz="1400" b="1" dirty="0" err="1" smtClean="0"/>
              <a:t>сүйек</a:t>
            </a:r>
            <a:r>
              <a:rPr lang="ru-RU" sz="1400" b="1" dirty="0" smtClean="0"/>
              <a:t> </a:t>
            </a:r>
            <a:r>
              <a:rPr lang="ru-RU" sz="1400" b="1" dirty="0" err="1" smtClean="0"/>
              <a:t>ұлпасы</a:t>
            </a:r>
            <a:r>
              <a:rPr lang="ru-RU" sz="1400" dirty="0" smtClean="0"/>
              <a:t>. </a:t>
            </a:r>
            <a:r>
              <a:rPr lang="ru-RU" sz="1400" dirty="0" err="1" smtClean="0"/>
              <a:t>Құрылысы</a:t>
            </a:r>
            <a:r>
              <a:rPr lang="ru-RU" sz="1400" dirty="0" smtClean="0"/>
              <a:t>: </a:t>
            </a:r>
            <a:r>
              <a:rPr lang="ru-RU" sz="1400" dirty="0" err="1" smtClean="0"/>
              <a:t>пластинкалы</a:t>
            </a:r>
            <a:r>
              <a:rPr lang="ru-RU" sz="1400" dirty="0" smtClean="0"/>
              <a:t> </a:t>
            </a:r>
            <a:r>
              <a:rPr lang="ru-RU" sz="1400" dirty="0" err="1" smtClean="0"/>
              <a:t>сүйек</a:t>
            </a:r>
            <a:r>
              <a:rPr lang="ru-RU" sz="1400" dirty="0" smtClean="0"/>
              <a:t> </a:t>
            </a:r>
            <a:r>
              <a:rPr lang="ru-RU" sz="1400" dirty="0" err="1" smtClean="0"/>
              <a:t>ұлпасы</a:t>
            </a:r>
            <a:r>
              <a:rPr lang="ru-RU" sz="1400" dirty="0" smtClean="0"/>
              <a:t> (</a:t>
            </a:r>
            <a:r>
              <a:rPr lang="en-US" sz="1400" dirty="0" err="1" smtClean="0"/>
              <a:t>textus</a:t>
            </a:r>
            <a:r>
              <a:rPr lang="en-US" sz="1400" dirty="0" smtClean="0"/>
              <a:t> </a:t>
            </a:r>
            <a:r>
              <a:rPr lang="en-US" sz="1400" dirty="0" err="1" smtClean="0"/>
              <a:t>osseus</a:t>
            </a:r>
            <a:r>
              <a:rPr lang="en-US" sz="1400" dirty="0" smtClean="0"/>
              <a:t> </a:t>
            </a:r>
            <a:r>
              <a:rPr lang="en-US" sz="1400" dirty="0" err="1" smtClean="0"/>
              <a:t>lamellaris</a:t>
            </a:r>
            <a:r>
              <a:rPr lang="en-US" sz="1400" dirty="0" smtClean="0"/>
              <a:t>) </a:t>
            </a:r>
            <a:r>
              <a:rPr lang="ru-RU" sz="1400" dirty="0" err="1" smtClean="0"/>
              <a:t>көбінекей</a:t>
            </a:r>
            <a:r>
              <a:rPr lang="ru-RU" sz="1400" dirty="0" smtClean="0"/>
              <a:t> </a:t>
            </a:r>
            <a:r>
              <a:rPr lang="ru-RU" sz="1400" dirty="0" err="1" smtClean="0"/>
              <a:t>ересек</a:t>
            </a:r>
            <a:r>
              <a:rPr lang="ru-RU" sz="1400" dirty="0" smtClean="0"/>
              <a:t> </a:t>
            </a:r>
            <a:r>
              <a:rPr lang="ru-RU" sz="1400" dirty="0" err="1" smtClean="0"/>
              <a:t>организмде</a:t>
            </a:r>
            <a:r>
              <a:rPr lang="ru-RU" sz="1400" dirty="0" smtClean="0"/>
              <a:t> </a:t>
            </a:r>
            <a:r>
              <a:rPr lang="ru-RU" sz="1400" dirty="0" err="1" smtClean="0"/>
              <a:t>кездесетін</a:t>
            </a:r>
            <a:r>
              <a:rPr lang="ru-RU" sz="1400" dirty="0" smtClean="0"/>
              <a:t> </a:t>
            </a:r>
            <a:r>
              <a:rPr lang="ru-RU" sz="1400" dirty="0" err="1" smtClean="0"/>
              <a:t>сүйек</a:t>
            </a:r>
            <a:r>
              <a:rPr lang="ru-RU" sz="1400" dirty="0" smtClean="0"/>
              <a:t> </a:t>
            </a:r>
            <a:r>
              <a:rPr lang="ru-RU" sz="1400" dirty="0" err="1" smtClean="0"/>
              <a:t>ұлпасы</a:t>
            </a:r>
            <a:r>
              <a:rPr lang="ru-RU" sz="1400" dirty="0" smtClean="0"/>
              <a:t>. </a:t>
            </a:r>
            <a:r>
              <a:rPr lang="ru-RU" sz="1400" dirty="0" err="1" smtClean="0"/>
              <a:t>Олар</a:t>
            </a:r>
            <a:r>
              <a:rPr lang="ru-RU" sz="1400" dirty="0" smtClean="0"/>
              <a:t> </a:t>
            </a:r>
            <a:r>
              <a:rPr lang="ru-RU" sz="1400" dirty="0" err="1" smtClean="0"/>
              <a:t>сүйек</a:t>
            </a:r>
            <a:r>
              <a:rPr lang="ru-RU" sz="1400" dirty="0" smtClean="0"/>
              <a:t> </a:t>
            </a:r>
            <a:r>
              <a:rPr lang="ru-RU" sz="1400" dirty="0" err="1" smtClean="0"/>
              <a:t>пластинкаларынан</a:t>
            </a:r>
            <a:r>
              <a:rPr lang="ru-RU" sz="1400" dirty="0" smtClean="0"/>
              <a:t> </a:t>
            </a:r>
            <a:r>
              <a:rPr lang="ru-RU" sz="1400" dirty="0" err="1" smtClean="0"/>
              <a:t>тұрады</a:t>
            </a:r>
            <a:r>
              <a:rPr lang="ru-RU" sz="1400" dirty="0" smtClean="0"/>
              <a:t>. </a:t>
            </a:r>
            <a:r>
              <a:rPr lang="ru-RU" sz="1400" dirty="0" err="1" smtClean="0"/>
              <a:t>Көршілес</a:t>
            </a:r>
            <a:r>
              <a:rPr lang="ru-RU" sz="1400" dirty="0" smtClean="0"/>
              <a:t> </a:t>
            </a:r>
            <a:r>
              <a:rPr lang="ru-RU" sz="1400" dirty="0" err="1" smtClean="0"/>
              <a:t>пластинкалы</a:t>
            </a:r>
            <a:r>
              <a:rPr lang="ru-RU" sz="1400" dirty="0" smtClean="0"/>
              <a:t> </a:t>
            </a:r>
            <a:r>
              <a:rPr lang="ru-RU" sz="1400" dirty="0" err="1" smtClean="0"/>
              <a:t>талшықтың</a:t>
            </a:r>
            <a:r>
              <a:rPr lang="ru-RU" sz="1400" dirty="0" smtClean="0"/>
              <a:t> </a:t>
            </a:r>
            <a:r>
              <a:rPr lang="ru-RU" sz="1400" dirty="0" err="1" smtClean="0"/>
              <a:t>бағыты</a:t>
            </a:r>
            <a:r>
              <a:rPr lang="ru-RU" sz="1400" dirty="0" smtClean="0"/>
              <a:t> </a:t>
            </a:r>
            <a:r>
              <a:rPr lang="ru-RU" sz="1400" dirty="0" err="1" smtClean="0"/>
              <a:t>әр</a:t>
            </a:r>
            <a:r>
              <a:rPr lang="ru-RU" sz="1400" dirty="0" smtClean="0"/>
              <a:t> </a:t>
            </a:r>
            <a:r>
              <a:rPr lang="ru-RU" sz="1400" dirty="0" err="1" smtClean="0"/>
              <a:t>түрлі</a:t>
            </a:r>
            <a:r>
              <a:rPr lang="ru-RU" sz="1400" dirty="0" smtClean="0"/>
              <a:t> </a:t>
            </a:r>
            <a:r>
              <a:rPr lang="ru-RU" sz="1400" dirty="0" err="1" smtClean="0"/>
              <a:t>болады</a:t>
            </a:r>
            <a:r>
              <a:rPr lang="ru-RU" sz="1400" dirty="0" smtClean="0"/>
              <a:t>. </a:t>
            </a:r>
            <a:r>
              <a:rPr lang="ru-RU" sz="1400" dirty="0" err="1" smtClean="0"/>
              <a:t>Осының</a:t>
            </a:r>
            <a:r>
              <a:rPr lang="ru-RU" sz="1400" dirty="0" smtClean="0"/>
              <a:t> </a:t>
            </a:r>
            <a:r>
              <a:rPr lang="ru-RU" sz="1400" dirty="0" err="1" smtClean="0"/>
              <a:t>әсерінен</a:t>
            </a:r>
            <a:r>
              <a:rPr lang="ru-RU" sz="1400" dirty="0" smtClean="0"/>
              <a:t> </a:t>
            </a:r>
            <a:r>
              <a:rPr lang="ru-RU" sz="1400" dirty="0" err="1" smtClean="0"/>
              <a:t>пластинкалы</a:t>
            </a:r>
            <a:r>
              <a:rPr lang="ru-RU" sz="1400" dirty="0" smtClean="0"/>
              <a:t> </a:t>
            </a:r>
            <a:r>
              <a:rPr lang="ru-RU" sz="1400" dirty="0" err="1" smtClean="0"/>
              <a:t>сүйек</a:t>
            </a:r>
            <a:r>
              <a:rPr lang="ru-RU" sz="1400" dirty="0" smtClean="0"/>
              <a:t> </a:t>
            </a:r>
            <a:r>
              <a:rPr lang="ru-RU" sz="1400" dirty="0" err="1" smtClean="0"/>
              <a:t>ұлпасы</a:t>
            </a:r>
            <a:r>
              <a:rPr lang="ru-RU" sz="1400" dirty="0" smtClean="0"/>
              <a:t> </a:t>
            </a:r>
            <a:r>
              <a:rPr lang="ru-RU" sz="1400" dirty="0" err="1" smtClean="0"/>
              <a:t>берік</a:t>
            </a:r>
            <a:r>
              <a:rPr lang="ru-RU" sz="1400" dirty="0" smtClean="0"/>
              <a:t> </a:t>
            </a:r>
            <a:r>
              <a:rPr lang="ru-RU" sz="1400" dirty="0" err="1" smtClean="0"/>
              <a:t>болады</a:t>
            </a:r>
            <a:r>
              <a:rPr lang="ru-RU" sz="1400" dirty="0" smtClean="0"/>
              <a:t>. </a:t>
            </a:r>
            <a:r>
              <a:rPr lang="ru-RU" sz="1400" dirty="0" err="1" smtClean="0"/>
              <a:t>Жалпақ</a:t>
            </a:r>
            <a:r>
              <a:rPr lang="ru-RU" sz="1400" dirty="0" smtClean="0"/>
              <a:t> </a:t>
            </a:r>
            <a:r>
              <a:rPr lang="ru-RU" sz="1400" dirty="0" err="1" smtClean="0"/>
              <a:t>және</a:t>
            </a:r>
            <a:r>
              <a:rPr lang="ru-RU" sz="1400" dirty="0" smtClean="0"/>
              <a:t> </a:t>
            </a:r>
            <a:r>
              <a:rPr lang="ru-RU" sz="1400" dirty="0" err="1" smtClean="0"/>
              <a:t>түтікті</a:t>
            </a:r>
            <a:r>
              <a:rPr lang="ru-RU" sz="1400" dirty="0" smtClean="0"/>
              <a:t> </a:t>
            </a:r>
            <a:r>
              <a:rPr lang="ru-RU" sz="1400" dirty="0" err="1" smtClean="0"/>
              <a:t>сүйектер</a:t>
            </a:r>
            <a:r>
              <a:rPr lang="ru-RU" sz="1400" dirty="0" smtClean="0"/>
              <a:t> </a:t>
            </a:r>
            <a:r>
              <a:rPr lang="ru-RU" sz="1400" dirty="0" err="1" smtClean="0"/>
              <a:t>көбінесе</a:t>
            </a:r>
            <a:r>
              <a:rPr lang="ru-RU" sz="1400" dirty="0" smtClean="0"/>
              <a:t> осы </a:t>
            </a:r>
            <a:r>
              <a:rPr lang="ru-RU" sz="1400" dirty="0" err="1" smtClean="0"/>
              <a:t>сүйек</a:t>
            </a:r>
            <a:r>
              <a:rPr lang="ru-RU" sz="1400" dirty="0" smtClean="0"/>
              <a:t> </a:t>
            </a:r>
            <a:r>
              <a:rPr lang="ru-RU" sz="1400" dirty="0" err="1" smtClean="0"/>
              <a:t>ұлпасынан</a:t>
            </a:r>
            <a:r>
              <a:rPr lang="ru-RU" sz="1400" dirty="0" smtClean="0"/>
              <a:t> </a:t>
            </a:r>
            <a:r>
              <a:rPr lang="ru-RU" sz="1400" dirty="0" err="1" smtClean="0"/>
              <a:t>тұрады</a:t>
            </a:r>
            <a:r>
              <a:rPr lang="ru-RU" sz="1400" dirty="0" smtClean="0"/>
              <a:t>. </a:t>
            </a:r>
            <a:r>
              <a:rPr lang="ru-RU" sz="1400" dirty="0" err="1" smtClean="0"/>
              <a:t>Сүйектің</a:t>
            </a:r>
            <a:r>
              <a:rPr lang="ru-RU" sz="1400" dirty="0" smtClean="0"/>
              <a:t> </a:t>
            </a:r>
            <a:r>
              <a:rPr lang="ru-RU" sz="1400" dirty="0" err="1" smtClean="0"/>
              <a:t>жасқа</a:t>
            </a:r>
            <a:r>
              <a:rPr lang="ru-RU" sz="1400" dirty="0" smtClean="0"/>
              <a:t> </a:t>
            </a:r>
            <a:r>
              <a:rPr lang="ru-RU" sz="1400" dirty="0" err="1" smtClean="0"/>
              <a:t>байланысты</a:t>
            </a:r>
            <a:r>
              <a:rPr lang="ru-RU" sz="1400" dirty="0" smtClean="0"/>
              <a:t> </a:t>
            </a:r>
            <a:r>
              <a:rPr lang="ru-RU" sz="1400" dirty="0" err="1" smtClean="0"/>
              <a:t>ерекшелігі</a:t>
            </a:r>
            <a:r>
              <a:rPr lang="ru-RU" sz="1400" dirty="0" smtClean="0"/>
              <a:t> </a:t>
            </a:r>
            <a:r>
              <a:rPr lang="ru-RU" sz="1400" dirty="0" err="1" smtClean="0"/>
              <a:t>Бұл</a:t>
            </a:r>
            <a:r>
              <a:rPr lang="ru-RU" sz="1400" dirty="0" smtClean="0"/>
              <a:t> </a:t>
            </a:r>
            <a:r>
              <a:rPr lang="ru-RU" sz="1400" dirty="0" err="1" smtClean="0"/>
              <a:t>сүйектің</a:t>
            </a:r>
            <a:r>
              <a:rPr lang="ru-RU" sz="1400" dirty="0" smtClean="0"/>
              <a:t> </a:t>
            </a:r>
            <a:r>
              <a:rPr lang="ru-RU" sz="1400" dirty="0" err="1" smtClean="0"/>
              <a:t>құрамындағы</a:t>
            </a:r>
            <a:r>
              <a:rPr lang="ru-RU" sz="1400" dirty="0" smtClean="0"/>
              <a:t> </a:t>
            </a:r>
            <a:r>
              <a:rPr lang="ru-RU" sz="1400" dirty="0" err="1" smtClean="0"/>
              <a:t>химиялық</a:t>
            </a:r>
            <a:r>
              <a:rPr lang="ru-RU" sz="1400" dirty="0" smtClean="0"/>
              <a:t> </a:t>
            </a:r>
            <a:r>
              <a:rPr lang="ru-RU" sz="1400" dirty="0" err="1" smtClean="0"/>
              <a:t>заттардың</a:t>
            </a:r>
            <a:r>
              <a:rPr lang="ru-RU" sz="1400" dirty="0" smtClean="0"/>
              <a:t> </a:t>
            </a:r>
            <a:r>
              <a:rPr lang="ru-RU" sz="1400" dirty="0" err="1" smtClean="0"/>
              <a:t>өзгеруіне</a:t>
            </a:r>
            <a:r>
              <a:rPr lang="ru-RU" sz="1400" dirty="0" smtClean="0"/>
              <a:t> </a:t>
            </a:r>
            <a:r>
              <a:rPr lang="ru-RU" sz="1400" dirty="0" err="1" smtClean="0"/>
              <a:t>байланысты</a:t>
            </a:r>
            <a:r>
              <a:rPr lang="ru-RU" sz="1400" dirty="0" smtClean="0"/>
              <a:t> </a:t>
            </a:r>
            <a:r>
              <a:rPr lang="ru-RU" sz="1400" dirty="0" err="1" smtClean="0"/>
              <a:t>жүреді</a:t>
            </a:r>
            <a:r>
              <a:rPr lang="ru-RU" sz="1400" dirty="0" smtClean="0"/>
              <a:t>. </a:t>
            </a:r>
            <a:r>
              <a:rPr lang="ru-RU" sz="1400" dirty="0" err="1" smtClean="0"/>
              <a:t>Мұндай</a:t>
            </a:r>
            <a:r>
              <a:rPr lang="ru-RU" sz="1400" dirty="0" smtClean="0"/>
              <a:t> </a:t>
            </a:r>
            <a:r>
              <a:rPr lang="ru-RU" sz="1400" dirty="0" err="1" smtClean="0"/>
              <a:t>жағдайларда</a:t>
            </a:r>
            <a:r>
              <a:rPr lang="ru-RU" sz="1400" dirty="0" smtClean="0"/>
              <a:t> коллаген </a:t>
            </a:r>
            <a:r>
              <a:rPr lang="ru-RU" sz="1400" dirty="0" err="1" smtClean="0"/>
              <a:t>талшықтарының</a:t>
            </a:r>
            <a:r>
              <a:rPr lang="ru-RU" sz="1400" dirty="0" smtClean="0"/>
              <a:t> </a:t>
            </a:r>
            <a:r>
              <a:rPr lang="ru-RU" sz="1400" dirty="0" err="1" smtClean="0"/>
              <a:t>түрлері</a:t>
            </a:r>
            <a:r>
              <a:rPr lang="ru-RU" sz="1400" dirty="0" smtClean="0"/>
              <a:t> мен </a:t>
            </a:r>
            <a:r>
              <a:rPr lang="ru-RU" sz="1400" dirty="0" err="1" smtClean="0"/>
              <a:t>гликозамингликандардың</a:t>
            </a:r>
            <a:r>
              <a:rPr lang="ru-RU" sz="1400" dirty="0" smtClean="0"/>
              <a:t> </a:t>
            </a:r>
            <a:r>
              <a:rPr lang="ru-RU" sz="1400" dirty="0" err="1" smtClean="0"/>
              <a:t>қатынасы</a:t>
            </a:r>
            <a:r>
              <a:rPr lang="ru-RU" sz="1400" dirty="0" smtClean="0"/>
              <a:t> </a:t>
            </a:r>
            <a:r>
              <a:rPr lang="ru-RU" sz="1400" dirty="0" err="1" smtClean="0"/>
              <a:t>өзгеріп</a:t>
            </a:r>
            <a:r>
              <a:rPr lang="ru-RU" sz="1400" dirty="0" smtClean="0"/>
              <a:t>, </a:t>
            </a:r>
            <a:r>
              <a:rPr lang="ru-RU" sz="1400" dirty="0" err="1" smtClean="0"/>
              <a:t>сүйектің</a:t>
            </a:r>
            <a:r>
              <a:rPr lang="ru-RU" sz="1400" dirty="0" smtClean="0"/>
              <a:t> </a:t>
            </a:r>
            <a:r>
              <a:rPr lang="ru-RU" sz="1400" dirty="0" err="1" smtClean="0"/>
              <a:t>құрамында</a:t>
            </a:r>
            <a:r>
              <a:rPr lang="ru-RU" sz="1400" dirty="0" smtClean="0"/>
              <a:t> </a:t>
            </a:r>
            <a:r>
              <a:rPr lang="ru-RU" sz="1400" dirty="0" err="1" smtClean="0"/>
              <a:t>сульфаттанған</a:t>
            </a:r>
            <a:r>
              <a:rPr lang="ru-RU" sz="1400" dirty="0" smtClean="0"/>
              <a:t> </a:t>
            </a:r>
            <a:r>
              <a:rPr lang="ru-RU" sz="1400" dirty="0" err="1" smtClean="0"/>
              <a:t>қосылыстар</a:t>
            </a:r>
            <a:r>
              <a:rPr lang="ru-RU" sz="1400" dirty="0" smtClean="0"/>
              <a:t> </a:t>
            </a:r>
            <a:r>
              <a:rPr lang="ru-RU" sz="1400" dirty="0" err="1" smtClean="0"/>
              <a:t>пайда</a:t>
            </a:r>
            <a:r>
              <a:rPr lang="ru-RU" sz="1400" dirty="0" smtClean="0"/>
              <a:t> </a:t>
            </a:r>
            <a:r>
              <a:rPr lang="ru-RU" sz="1400" dirty="0" err="1" smtClean="0"/>
              <a:t>болады</a:t>
            </a:r>
            <a:endParaRPr lang="ru-RU" sz="1400" dirty="0" smtClean="0"/>
          </a:p>
          <a:p>
            <a:endParaRPr lang="ru-RU" sz="1400" dirty="0"/>
          </a:p>
        </p:txBody>
      </p:sp>
    </p:spTree>
    <p:extLst>
      <p:ext uri="{BB962C8B-B14F-4D97-AF65-F5344CB8AC3E}">
        <p14:creationId xmlns:p14="http://schemas.microsoft.com/office/powerpoint/2010/main" val="167258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4175" y="685800"/>
            <a:ext cx="608965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err="1"/>
              <a:t>keys:C</a:t>
            </a:r>
            <a:endParaRPr dirty="0"/>
          </a:p>
        </p:txBody>
      </p:sp>
    </p:spTree>
    <p:extLst>
      <p:ext uri="{BB962C8B-B14F-4D97-AF65-F5344CB8AC3E}">
        <p14:creationId xmlns:p14="http://schemas.microsoft.com/office/powerpoint/2010/main" val="83862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4175" y="685800"/>
            <a:ext cx="608965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57143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xfrm>
            <a:off x="384175" y="685800"/>
            <a:ext cx="6089650" cy="3429000"/>
          </a:xfrm>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rPr dirty="0" err="1"/>
              <a:t>keys:BCAAA</a:t>
            </a:r>
            <a:r>
              <a:rPr dirty="0"/>
              <a:t>   BCBE</a:t>
            </a:r>
          </a:p>
        </p:txBody>
      </p:sp>
    </p:spTree>
    <p:extLst>
      <p:ext uri="{BB962C8B-B14F-4D97-AF65-F5344CB8AC3E}">
        <p14:creationId xmlns:p14="http://schemas.microsoft.com/office/powerpoint/2010/main" val="216730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464523" y="6221732"/>
            <a:ext cx="263978"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内容">
    <p:bg>
      <p:bgPr>
        <a:solidFill>
          <a:srgbClr val="FFFFFF"/>
        </a:solidFill>
        <a:effectLst/>
      </p:bgPr>
    </p:bg>
    <p:spTree>
      <p:nvGrpSpPr>
        <p:cNvPr id="1" name=""/>
        <p:cNvGrpSpPr/>
        <p:nvPr/>
      </p:nvGrpSpPr>
      <p:grpSpPr>
        <a:xfrm>
          <a:off x="0" y="0"/>
          <a:ext cx="0" cy="0"/>
          <a:chOff x="0" y="0"/>
          <a:chExt cx="0" cy="0"/>
        </a:xfrm>
      </p:grpSpPr>
      <p:sp>
        <p:nvSpPr>
          <p:cNvPr id="105" name="Line"/>
          <p:cNvSpPr/>
          <p:nvPr/>
        </p:nvSpPr>
        <p:spPr>
          <a:xfrm flipH="1">
            <a:off x="10280649" y="-2"/>
            <a:ext cx="4" cy="6858004"/>
          </a:xfrm>
          <a:prstGeom prst="line">
            <a:avLst/>
          </a:prstGeom>
          <a:ln w="38100">
            <a:solidFill>
              <a:srgbClr val="FEC2AC">
                <a:alpha val="93000"/>
              </a:srgbClr>
            </a:solidFill>
          </a:ln>
        </p:spPr>
        <p:txBody>
          <a:bodyPr lIns="0" tIns="0" rIns="0" bIns="0"/>
          <a:lstStyle/>
          <a:p>
            <a:pPr defTabSz="457200">
              <a:defRPr sz="1200">
                <a:latin typeface="Helvetica"/>
                <a:ea typeface="Helvetica"/>
                <a:cs typeface="Helvetica"/>
                <a:sym typeface="Helvetica"/>
              </a:defRPr>
            </a:pPr>
            <a:endParaRPr/>
          </a:p>
        </p:txBody>
      </p:sp>
      <p:sp>
        <p:nvSpPr>
          <p:cNvPr id="106" name="Line"/>
          <p:cNvSpPr/>
          <p:nvPr/>
        </p:nvSpPr>
        <p:spPr>
          <a:xfrm flipH="1">
            <a:off x="1593849" y="0"/>
            <a:ext cx="4" cy="6858001"/>
          </a:xfrm>
          <a:prstGeom prst="line">
            <a:avLst/>
          </a:prstGeom>
          <a:ln w="50800">
            <a:solidFill>
              <a:srgbClr val="FEC2AC"/>
            </a:solidFill>
          </a:ln>
        </p:spPr>
        <p:txBody>
          <a:bodyPr lIns="0" tIns="0" rIns="0" bIns="0"/>
          <a:lstStyle/>
          <a:p>
            <a:pPr defTabSz="457200">
              <a:defRPr sz="1200">
                <a:latin typeface="Helvetica"/>
                <a:ea typeface="Helvetica"/>
                <a:cs typeface="Helvetica"/>
                <a:sym typeface="Helvetica"/>
              </a:defRPr>
            </a:pPr>
            <a:endParaRPr/>
          </a:p>
        </p:txBody>
      </p:sp>
      <p:sp>
        <p:nvSpPr>
          <p:cNvPr id="107" name="Line"/>
          <p:cNvSpPr/>
          <p:nvPr/>
        </p:nvSpPr>
        <p:spPr>
          <a:xfrm flipH="1">
            <a:off x="10509249" y="-2"/>
            <a:ext cx="4" cy="6858004"/>
          </a:xfrm>
          <a:prstGeom prst="line">
            <a:avLst/>
          </a:prstGeom>
          <a:ln w="12700">
            <a:solidFill>
              <a:srgbClr val="FE8637"/>
            </a:solidFill>
          </a:ln>
        </p:spPr>
        <p:txBody>
          <a:bodyPr lIns="0" tIns="0" rIns="0" bIns="0"/>
          <a:lstStyle/>
          <a:p>
            <a:pPr defTabSz="457200">
              <a:defRPr sz="1200">
                <a:latin typeface="Helvetica"/>
                <a:ea typeface="Helvetica"/>
                <a:cs typeface="Helvetica"/>
                <a:sym typeface="Helvetica"/>
              </a:defRPr>
            </a:pPr>
            <a:endParaRPr/>
          </a:p>
        </p:txBody>
      </p:sp>
      <p:sp>
        <p:nvSpPr>
          <p:cNvPr id="108" name="Rectangle"/>
          <p:cNvSpPr/>
          <p:nvPr/>
        </p:nvSpPr>
        <p:spPr>
          <a:xfrm>
            <a:off x="10356850" y="0"/>
            <a:ext cx="304800" cy="6858000"/>
          </a:xfrm>
          <a:prstGeom prst="rect">
            <a:avLst/>
          </a:prstGeom>
          <a:solidFill>
            <a:srgbClr val="FEC2AC">
              <a:alpha val="87000"/>
            </a:srgbClr>
          </a:solidFill>
          <a:ln w="12700">
            <a:miter lim="400000"/>
          </a:ln>
        </p:spPr>
        <p:txBody>
          <a:bodyPr lIns="45718" tIns="45718" rIns="45718" bIns="45718" anchor="ctr"/>
          <a:lstStyle/>
          <a:p>
            <a:pPr algn="ctr">
              <a:defRPr>
                <a:solidFill>
                  <a:srgbClr val="FFFFFF"/>
                </a:solidFill>
                <a:latin typeface="Century Schoolbook"/>
                <a:ea typeface="Century Schoolbook"/>
                <a:cs typeface="Century Schoolbook"/>
                <a:sym typeface="Century Schoolbook"/>
              </a:defRPr>
            </a:pPr>
            <a:endParaRPr/>
          </a:p>
        </p:txBody>
      </p:sp>
      <p:sp>
        <p:nvSpPr>
          <p:cNvPr id="109" name="Line"/>
          <p:cNvSpPr/>
          <p:nvPr/>
        </p:nvSpPr>
        <p:spPr>
          <a:xfrm flipH="1">
            <a:off x="10433049" y="-2"/>
            <a:ext cx="4" cy="6858004"/>
          </a:xfrm>
          <a:prstGeom prst="line">
            <a:avLst/>
          </a:prstGeom>
          <a:ln w="3175">
            <a:solidFill>
              <a:srgbClr val="FE8637"/>
            </a:solidFill>
          </a:ln>
        </p:spPr>
        <p:txBody>
          <a:bodyPr lIns="0" tIns="0" rIns="0" bIns="0"/>
          <a:lstStyle/>
          <a:p>
            <a:pPr defTabSz="457200">
              <a:defRPr sz="1200">
                <a:latin typeface="Helvetica"/>
                <a:ea typeface="Helvetica"/>
                <a:cs typeface="Helvetica"/>
                <a:sym typeface="Helvetica"/>
              </a:defRPr>
            </a:pPr>
            <a:endParaRPr/>
          </a:p>
        </p:txBody>
      </p:sp>
      <p:sp>
        <p:nvSpPr>
          <p:cNvPr id="110" name="Circle"/>
          <p:cNvSpPr/>
          <p:nvPr/>
        </p:nvSpPr>
        <p:spPr>
          <a:xfrm>
            <a:off x="9674224" y="5714998"/>
            <a:ext cx="549287" cy="549287"/>
          </a:xfrm>
          <a:prstGeom prst="ellipse">
            <a:avLst/>
          </a:prstGeom>
          <a:solidFill>
            <a:srgbClr val="FE8637"/>
          </a:solidFill>
          <a:ln w="12700">
            <a:miter lim="400000"/>
          </a:ln>
        </p:spPr>
        <p:txBody>
          <a:bodyPr lIns="45718" tIns="45718" rIns="45718" bIns="45718" anchor="ctr"/>
          <a:lstStyle/>
          <a:p>
            <a:pPr algn="ctr">
              <a:defRPr>
                <a:solidFill>
                  <a:srgbClr val="FFFFFF"/>
                </a:solidFill>
                <a:latin typeface="Century Schoolbook"/>
                <a:ea typeface="Century Schoolbook"/>
                <a:cs typeface="Century Schoolbook"/>
                <a:sym typeface="Century Schoolbook"/>
              </a:defRPr>
            </a:pPr>
            <a:endParaRPr/>
          </a:p>
        </p:txBody>
      </p:sp>
      <p:sp>
        <p:nvSpPr>
          <p:cNvPr id="111" name="Title Text"/>
          <p:cNvSpPr txBox="1">
            <a:spLocks noGrp="1"/>
          </p:cNvSpPr>
          <p:nvPr>
            <p:ph type="title"/>
          </p:nvPr>
        </p:nvSpPr>
        <p:spPr>
          <a:xfrm>
            <a:off x="1974850" y="274638"/>
            <a:ext cx="7467600" cy="1143001"/>
          </a:xfrm>
          <a:prstGeom prst="rect">
            <a:avLst/>
          </a:prstGeom>
        </p:spPr>
        <p:txBody>
          <a:bodyPr anchor="b"/>
          <a:lstStyle>
            <a:lvl1pPr algn="l">
              <a:defRPr sz="3000" cap="small">
                <a:solidFill>
                  <a:srgbClr val="575F6D"/>
                </a:solidFill>
                <a:latin typeface="Century Schoolbook"/>
                <a:ea typeface="Century Schoolbook"/>
                <a:cs typeface="Century Schoolbook"/>
                <a:sym typeface="Century Schoolbook"/>
              </a:defRPr>
            </a:lvl1pPr>
          </a:lstStyle>
          <a:p>
            <a:r>
              <a:t>Title Text</a:t>
            </a:r>
          </a:p>
        </p:txBody>
      </p:sp>
      <p:sp>
        <p:nvSpPr>
          <p:cNvPr id="112" name="Body Level One…"/>
          <p:cNvSpPr txBox="1">
            <a:spLocks noGrp="1"/>
          </p:cNvSpPr>
          <p:nvPr>
            <p:ph type="body" idx="1"/>
          </p:nvPr>
        </p:nvSpPr>
        <p:spPr>
          <a:xfrm>
            <a:off x="1974850" y="1600200"/>
            <a:ext cx="7467600" cy="4873753"/>
          </a:xfrm>
          <a:prstGeom prst="rect">
            <a:avLst/>
          </a:prstGeom>
        </p:spPr>
        <p:txBody>
          <a:bodyPr/>
          <a:lstStyle>
            <a:lvl1pPr marL="273050" indent="-273050">
              <a:spcBef>
                <a:spcPts val="600"/>
              </a:spcBef>
              <a:buClr>
                <a:srgbClr val="FE8637"/>
              </a:buClr>
              <a:buSzPct val="70000"/>
              <a:buFontTx/>
              <a:buChar char="○"/>
              <a:defRPr sz="2400">
                <a:latin typeface="Century Schoolbook"/>
                <a:ea typeface="Century Schoolbook"/>
                <a:cs typeface="Century Schoolbook"/>
                <a:sym typeface="Century Schoolbook"/>
              </a:defRPr>
            </a:lvl1pPr>
            <a:lvl2pPr marL="678770" indent="-312056">
              <a:spcBef>
                <a:spcPts val="600"/>
              </a:spcBef>
              <a:buClr>
                <a:srgbClr val="FE8637"/>
              </a:buClr>
              <a:buSzPct val="80000"/>
              <a:buFontTx/>
              <a:buChar char="●"/>
              <a:defRPr sz="2400">
                <a:latin typeface="Century Schoolbook"/>
                <a:ea typeface="Century Schoolbook"/>
                <a:cs typeface="Century Schoolbook"/>
                <a:sym typeface="Century Schoolbook"/>
              </a:defRPr>
            </a:lvl2pPr>
            <a:lvl3pPr marL="975254" indent="-243417">
              <a:spcBef>
                <a:spcPts val="600"/>
              </a:spcBef>
              <a:buClr>
                <a:srgbClr val="FE8637"/>
              </a:buClr>
              <a:buSzPct val="60000"/>
              <a:buFontTx/>
              <a:buChar char="○"/>
              <a:defRPr sz="2400">
                <a:latin typeface="Century Schoolbook"/>
                <a:ea typeface="Century Schoolbook"/>
                <a:cs typeface="Century Schoolbook"/>
                <a:sym typeface="Century Schoolbook"/>
              </a:defRPr>
            </a:lvl3pPr>
            <a:lvl4pPr marL="1248304" indent="-243417">
              <a:spcBef>
                <a:spcPts val="600"/>
              </a:spcBef>
              <a:buClr>
                <a:srgbClr val="FE8637"/>
              </a:buClr>
              <a:buSzPct val="60000"/>
              <a:buFontTx/>
              <a:buChar char="○"/>
              <a:defRPr sz="2400">
                <a:latin typeface="Century Schoolbook"/>
                <a:ea typeface="Century Schoolbook"/>
                <a:cs typeface="Century Schoolbook"/>
                <a:sym typeface="Century Schoolbook"/>
              </a:defRPr>
            </a:lvl4pPr>
            <a:lvl5pPr marL="1553367" indent="-273842">
              <a:spcBef>
                <a:spcPts val="600"/>
              </a:spcBef>
              <a:buClr>
                <a:srgbClr val="FE8637"/>
              </a:buClr>
              <a:buSzPct val="68000"/>
              <a:buFontTx/>
              <a:buChar char="●"/>
              <a:defRPr sz="2400">
                <a:latin typeface="Century Schoolbook"/>
                <a:ea typeface="Century Schoolbook"/>
                <a:cs typeface="Century Schoolbook"/>
                <a:sym typeface="Century Schoolbook"/>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9801087" y="5849990"/>
            <a:ext cx="301904" cy="288820"/>
          </a:xfrm>
          <a:prstGeom prst="rect">
            <a:avLst/>
          </a:prstGeom>
        </p:spPr>
        <p:txBody>
          <a:bodyPr/>
          <a:lstStyle>
            <a:lvl1pPr algn="ctr">
              <a:defRPr sz="1400" b="1">
                <a:solidFill>
                  <a:srgbClr val="FFFFFF"/>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_AND_BODY">
    <p:bg>
      <p:bgPr>
        <a:solidFill>
          <a:srgbClr val="FFFFFF"/>
        </a:solidFill>
        <a:effectLst/>
      </p:bgPr>
    </p:bg>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415167" y="596318"/>
            <a:ext cx="11348967" cy="762810"/>
          </a:xfrm>
          <a:prstGeom prst="rect">
            <a:avLst/>
          </a:prstGeom>
        </p:spPr>
        <p:txBody>
          <a:bodyPr lIns="121773" tIns="121773" rIns="121773" bIns="121773" anchor="t"/>
          <a:lstStyle>
            <a:lvl1pPr algn="l" defTabSz="1219200">
              <a:defRPr sz="3600">
                <a:latin typeface="Arial"/>
                <a:ea typeface="Arial"/>
                <a:cs typeface="Arial"/>
                <a:sym typeface="Arial"/>
              </a:defRPr>
            </a:lvl1pPr>
          </a:lstStyle>
          <a:p>
            <a:r>
              <a:t>Title Text</a:t>
            </a:r>
          </a:p>
        </p:txBody>
      </p:sp>
      <p:sp>
        <p:nvSpPr>
          <p:cNvPr id="121" name="Body Level One…"/>
          <p:cNvSpPr txBox="1">
            <a:spLocks noGrp="1"/>
          </p:cNvSpPr>
          <p:nvPr>
            <p:ph type="body" idx="1"/>
          </p:nvPr>
        </p:nvSpPr>
        <p:spPr>
          <a:xfrm>
            <a:off x="415167" y="1538602"/>
            <a:ext cx="11348967" cy="4550460"/>
          </a:xfrm>
          <a:prstGeom prst="rect">
            <a:avLst/>
          </a:prstGeom>
        </p:spPr>
        <p:txBody>
          <a:bodyPr lIns="121773" tIns="121773" rIns="121773" bIns="121773"/>
          <a:lstStyle>
            <a:lvl1pPr marL="571500" indent="-457200" defTabSz="1219200">
              <a:lnSpc>
                <a:spcPct val="115000"/>
              </a:lnSpc>
              <a:spcBef>
                <a:spcPts val="0"/>
              </a:spcBef>
              <a:buFontTx/>
              <a:buChar char="●"/>
              <a:defRPr sz="2400">
                <a:solidFill>
                  <a:srgbClr val="595959"/>
                </a:solidFill>
                <a:latin typeface="Arial"/>
                <a:ea typeface="Arial"/>
                <a:cs typeface="Arial"/>
                <a:sym typeface="Arial"/>
              </a:defRPr>
            </a:lvl1pPr>
            <a:lvl2pPr marL="1141184" indent="-544283" defTabSz="1219200">
              <a:lnSpc>
                <a:spcPct val="115000"/>
              </a:lnSpc>
              <a:spcBef>
                <a:spcPts val="0"/>
              </a:spcBef>
              <a:buFontTx/>
              <a:buChar char="○"/>
              <a:defRPr sz="2400">
                <a:solidFill>
                  <a:srgbClr val="595959"/>
                </a:solidFill>
                <a:latin typeface="Arial"/>
                <a:ea typeface="Arial"/>
                <a:cs typeface="Arial"/>
                <a:sym typeface="Arial"/>
              </a:defRPr>
            </a:lvl2pPr>
            <a:lvl3pPr marL="1598384" indent="-544284" defTabSz="1219200">
              <a:lnSpc>
                <a:spcPct val="115000"/>
              </a:lnSpc>
              <a:spcBef>
                <a:spcPts val="0"/>
              </a:spcBef>
              <a:buFontTx/>
              <a:buChar char="■"/>
              <a:defRPr sz="2400">
                <a:solidFill>
                  <a:srgbClr val="595959"/>
                </a:solidFill>
                <a:latin typeface="Arial"/>
                <a:ea typeface="Arial"/>
                <a:cs typeface="Arial"/>
                <a:sym typeface="Arial"/>
              </a:defRPr>
            </a:lvl3pPr>
            <a:lvl4pPr marL="2055584" indent="-544284" defTabSz="1219200">
              <a:lnSpc>
                <a:spcPct val="115000"/>
              </a:lnSpc>
              <a:spcBef>
                <a:spcPts val="0"/>
              </a:spcBef>
              <a:buFontTx/>
              <a:buChar char="●"/>
              <a:defRPr sz="2400">
                <a:solidFill>
                  <a:srgbClr val="595959"/>
                </a:solidFill>
                <a:latin typeface="Arial"/>
                <a:ea typeface="Arial"/>
                <a:cs typeface="Arial"/>
                <a:sym typeface="Arial"/>
              </a:defRPr>
            </a:lvl4pPr>
            <a:lvl5pPr marL="2512784" indent="-544284" defTabSz="1219200">
              <a:lnSpc>
                <a:spcPct val="115000"/>
              </a:lnSpc>
              <a:spcBef>
                <a:spcPts val="0"/>
              </a:spcBef>
              <a:buFontTx/>
              <a:buChar char="○"/>
              <a:defRPr sz="24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11589922" y="6268664"/>
            <a:ext cx="425762" cy="416361"/>
          </a:xfrm>
          <a:prstGeom prst="rect">
            <a:avLst/>
          </a:prstGeom>
        </p:spPr>
        <p:txBody>
          <a:bodyPr lIns="121773" tIns="121773" rIns="121773" bIns="121773"/>
          <a:lstStyle>
            <a:lvl1pPr defTabSz="1219200">
              <a:defRPr>
                <a:solidFill>
                  <a:srgbClr val="595959"/>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_AND_BODY">
    <p:bg>
      <p:bgPr>
        <a:solidFill>
          <a:srgbClr val="FFFFFF"/>
        </a:solid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415167" y="596318"/>
            <a:ext cx="11348967" cy="762810"/>
          </a:xfrm>
          <a:prstGeom prst="rect">
            <a:avLst/>
          </a:prstGeom>
        </p:spPr>
        <p:txBody>
          <a:bodyPr lIns="121773" tIns="121773" rIns="121773" bIns="121773" anchor="t"/>
          <a:lstStyle>
            <a:lvl1pPr algn="l" defTabSz="1219200">
              <a:defRPr sz="3600">
                <a:latin typeface="Arial"/>
                <a:ea typeface="Arial"/>
                <a:cs typeface="Arial"/>
                <a:sym typeface="Arial"/>
              </a:defRPr>
            </a:lvl1pPr>
          </a:lstStyle>
          <a:p>
            <a:r>
              <a:t>Title Text</a:t>
            </a:r>
          </a:p>
        </p:txBody>
      </p:sp>
      <p:sp>
        <p:nvSpPr>
          <p:cNvPr id="130" name="Body Level One…"/>
          <p:cNvSpPr txBox="1">
            <a:spLocks noGrp="1"/>
          </p:cNvSpPr>
          <p:nvPr>
            <p:ph type="body" idx="1"/>
          </p:nvPr>
        </p:nvSpPr>
        <p:spPr>
          <a:xfrm>
            <a:off x="415167" y="1538602"/>
            <a:ext cx="11348967" cy="4550460"/>
          </a:xfrm>
          <a:prstGeom prst="rect">
            <a:avLst/>
          </a:prstGeom>
        </p:spPr>
        <p:txBody>
          <a:bodyPr lIns="121773" tIns="121773" rIns="121773" bIns="121773"/>
          <a:lstStyle>
            <a:lvl1pPr marL="571500" indent="-457200" defTabSz="1219200">
              <a:lnSpc>
                <a:spcPct val="115000"/>
              </a:lnSpc>
              <a:spcBef>
                <a:spcPts val="0"/>
              </a:spcBef>
              <a:buFontTx/>
              <a:buChar char="●"/>
              <a:defRPr sz="2400">
                <a:solidFill>
                  <a:srgbClr val="595959"/>
                </a:solidFill>
                <a:latin typeface="Arial"/>
                <a:ea typeface="Arial"/>
                <a:cs typeface="Arial"/>
                <a:sym typeface="Arial"/>
              </a:defRPr>
            </a:lvl1pPr>
            <a:lvl2pPr marL="1141184" indent="-544283" defTabSz="1219200">
              <a:lnSpc>
                <a:spcPct val="115000"/>
              </a:lnSpc>
              <a:spcBef>
                <a:spcPts val="0"/>
              </a:spcBef>
              <a:buFontTx/>
              <a:buChar char="○"/>
              <a:defRPr sz="2400">
                <a:solidFill>
                  <a:srgbClr val="595959"/>
                </a:solidFill>
                <a:latin typeface="Arial"/>
                <a:ea typeface="Arial"/>
                <a:cs typeface="Arial"/>
                <a:sym typeface="Arial"/>
              </a:defRPr>
            </a:lvl2pPr>
            <a:lvl3pPr marL="1598384" indent="-544284" defTabSz="1219200">
              <a:lnSpc>
                <a:spcPct val="115000"/>
              </a:lnSpc>
              <a:spcBef>
                <a:spcPts val="0"/>
              </a:spcBef>
              <a:buFontTx/>
              <a:buChar char="■"/>
              <a:defRPr sz="2400">
                <a:solidFill>
                  <a:srgbClr val="595959"/>
                </a:solidFill>
                <a:latin typeface="Arial"/>
                <a:ea typeface="Arial"/>
                <a:cs typeface="Arial"/>
                <a:sym typeface="Arial"/>
              </a:defRPr>
            </a:lvl3pPr>
            <a:lvl4pPr marL="2055584" indent="-544284" defTabSz="1219200">
              <a:lnSpc>
                <a:spcPct val="115000"/>
              </a:lnSpc>
              <a:spcBef>
                <a:spcPts val="0"/>
              </a:spcBef>
              <a:buFontTx/>
              <a:buChar char="●"/>
              <a:defRPr sz="2400">
                <a:solidFill>
                  <a:srgbClr val="595959"/>
                </a:solidFill>
                <a:latin typeface="Arial"/>
                <a:ea typeface="Arial"/>
                <a:cs typeface="Arial"/>
                <a:sym typeface="Arial"/>
              </a:defRPr>
            </a:lvl4pPr>
            <a:lvl5pPr marL="2512784" indent="-544284" defTabSz="1219200">
              <a:lnSpc>
                <a:spcPct val="115000"/>
              </a:lnSpc>
              <a:spcBef>
                <a:spcPts val="0"/>
              </a:spcBef>
              <a:buFontTx/>
              <a:buChar char="○"/>
              <a:defRPr sz="24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11589922" y="6268664"/>
            <a:ext cx="425762" cy="416361"/>
          </a:xfrm>
          <a:prstGeom prst="rect">
            <a:avLst/>
          </a:prstGeom>
        </p:spPr>
        <p:txBody>
          <a:bodyPr lIns="121773" tIns="121773" rIns="121773" bIns="121773"/>
          <a:lstStyle>
            <a:lvl1pPr defTabSz="1219200">
              <a:defRPr>
                <a:solidFill>
                  <a:srgbClr val="595959"/>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BODY">
    <p:bg>
      <p:bgPr>
        <a:solidFill>
          <a:srgbClr val="FFFFFF"/>
        </a:solid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415167" y="596318"/>
            <a:ext cx="11348967" cy="762809"/>
          </a:xfrm>
          <a:prstGeom prst="rect">
            <a:avLst/>
          </a:prstGeom>
        </p:spPr>
        <p:txBody>
          <a:bodyPr lIns="121773" tIns="121773" rIns="121773" bIns="121773" anchor="t"/>
          <a:lstStyle>
            <a:lvl1pPr algn="l" defTabSz="1219200">
              <a:defRPr sz="3600">
                <a:latin typeface="Arial"/>
                <a:ea typeface="Arial"/>
                <a:cs typeface="Arial"/>
                <a:sym typeface="Arial"/>
              </a:defRPr>
            </a:lvl1pPr>
          </a:lstStyle>
          <a:p>
            <a:r>
              <a:t>Title Text</a:t>
            </a:r>
          </a:p>
        </p:txBody>
      </p:sp>
      <p:sp>
        <p:nvSpPr>
          <p:cNvPr id="139" name="Body Level One…"/>
          <p:cNvSpPr txBox="1">
            <a:spLocks noGrp="1"/>
          </p:cNvSpPr>
          <p:nvPr>
            <p:ph type="body" idx="1"/>
          </p:nvPr>
        </p:nvSpPr>
        <p:spPr>
          <a:xfrm>
            <a:off x="415167" y="1538602"/>
            <a:ext cx="11348967" cy="4550459"/>
          </a:xfrm>
          <a:prstGeom prst="rect">
            <a:avLst/>
          </a:prstGeom>
        </p:spPr>
        <p:txBody>
          <a:bodyPr lIns="121773" tIns="121773" rIns="121773" bIns="121773"/>
          <a:lstStyle>
            <a:lvl1pPr marL="571500" indent="-457200" defTabSz="1219200">
              <a:lnSpc>
                <a:spcPct val="115000"/>
              </a:lnSpc>
              <a:spcBef>
                <a:spcPts val="0"/>
              </a:spcBef>
              <a:buFontTx/>
              <a:buChar char="●"/>
              <a:defRPr sz="2400">
                <a:solidFill>
                  <a:srgbClr val="595959"/>
                </a:solidFill>
                <a:latin typeface="Arial"/>
                <a:ea typeface="Arial"/>
                <a:cs typeface="Arial"/>
                <a:sym typeface="Arial"/>
              </a:defRPr>
            </a:lvl1pPr>
            <a:lvl2pPr marL="1141184" indent="-544284" defTabSz="1219200">
              <a:lnSpc>
                <a:spcPct val="115000"/>
              </a:lnSpc>
              <a:spcBef>
                <a:spcPts val="0"/>
              </a:spcBef>
              <a:buFontTx/>
              <a:buChar char="○"/>
              <a:defRPr sz="2400">
                <a:solidFill>
                  <a:srgbClr val="595959"/>
                </a:solidFill>
                <a:latin typeface="Arial"/>
                <a:ea typeface="Arial"/>
                <a:cs typeface="Arial"/>
                <a:sym typeface="Arial"/>
              </a:defRPr>
            </a:lvl2pPr>
            <a:lvl3pPr marL="1598384" indent="-544284" defTabSz="1219200">
              <a:lnSpc>
                <a:spcPct val="115000"/>
              </a:lnSpc>
              <a:spcBef>
                <a:spcPts val="0"/>
              </a:spcBef>
              <a:buFontTx/>
              <a:buChar char="■"/>
              <a:defRPr sz="2400">
                <a:solidFill>
                  <a:srgbClr val="595959"/>
                </a:solidFill>
                <a:latin typeface="Arial"/>
                <a:ea typeface="Arial"/>
                <a:cs typeface="Arial"/>
                <a:sym typeface="Arial"/>
              </a:defRPr>
            </a:lvl3pPr>
            <a:lvl4pPr marL="2055584" indent="-544284" defTabSz="1219200">
              <a:lnSpc>
                <a:spcPct val="115000"/>
              </a:lnSpc>
              <a:spcBef>
                <a:spcPts val="0"/>
              </a:spcBef>
              <a:buFontTx/>
              <a:buChar char="●"/>
              <a:defRPr sz="2400">
                <a:solidFill>
                  <a:srgbClr val="595959"/>
                </a:solidFill>
                <a:latin typeface="Arial"/>
                <a:ea typeface="Arial"/>
                <a:cs typeface="Arial"/>
                <a:sym typeface="Arial"/>
              </a:defRPr>
            </a:lvl4pPr>
            <a:lvl5pPr marL="2512784" indent="-544284" defTabSz="1219200">
              <a:lnSpc>
                <a:spcPct val="115000"/>
              </a:lnSpc>
              <a:spcBef>
                <a:spcPts val="0"/>
              </a:spcBef>
              <a:buFontTx/>
              <a:buChar char="○"/>
              <a:defRPr sz="24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xfrm>
            <a:off x="11589921" y="6268664"/>
            <a:ext cx="425762" cy="416361"/>
          </a:xfrm>
          <a:prstGeom prst="rect">
            <a:avLst/>
          </a:prstGeom>
        </p:spPr>
        <p:txBody>
          <a:bodyPr lIns="121773" tIns="121773" rIns="121773" bIns="121773"/>
          <a:lstStyle>
            <a:lvl1pPr defTabSz="1219200">
              <a:defRPr>
                <a:solidFill>
                  <a:srgbClr val="595959"/>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7" name="Title Text"/>
          <p:cNvSpPr txBox="1">
            <a:spLocks noGrp="1"/>
          </p:cNvSpPr>
          <p:nvPr>
            <p:ph type="title"/>
          </p:nvPr>
        </p:nvSpPr>
        <p:spPr>
          <a:xfrm>
            <a:off x="962957" y="4406901"/>
            <a:ext cx="10361856" cy="2451107"/>
          </a:xfrm>
          <a:prstGeom prst="rect">
            <a:avLst/>
          </a:prstGeom>
        </p:spPr>
        <p:txBody>
          <a:bodyPr anchor="t"/>
          <a:lstStyle>
            <a:lvl1pPr algn="l">
              <a:defRPr sz="4000" b="1" cap="all"/>
            </a:lvl1pPr>
          </a:lstStyle>
          <a:p>
            <a:r>
              <a:t>Title Text</a:t>
            </a:r>
          </a:p>
        </p:txBody>
      </p:sp>
      <p:sp>
        <p:nvSpPr>
          <p:cNvPr id="28" name="Body Level One…"/>
          <p:cNvSpPr txBox="1">
            <a:spLocks noGrp="1"/>
          </p:cNvSpPr>
          <p:nvPr>
            <p:ph type="body" idx="1"/>
          </p:nvPr>
        </p:nvSpPr>
        <p:spPr>
          <a:xfrm>
            <a:off x="962957" y="0"/>
            <a:ext cx="10361856" cy="4406902"/>
          </a:xfrm>
          <a:prstGeom prst="rect">
            <a:avLst/>
          </a:prstGeom>
        </p:spPr>
        <p:txBody>
          <a:bodyPr anchor="b"/>
          <a:lstStyle>
            <a:lvl1pPr marL="0" indent="0">
              <a:spcBef>
                <a:spcPts val="400"/>
              </a:spcBef>
              <a:buSzTx/>
              <a:buFontTx/>
              <a:buNone/>
              <a:defRPr sz="2000">
                <a:solidFill>
                  <a:srgbClr val="888888"/>
                </a:solidFill>
              </a:defRPr>
            </a:lvl1pPr>
            <a:lvl2pPr marL="661306" indent="-204106">
              <a:spcBef>
                <a:spcPts val="400"/>
              </a:spcBef>
              <a:buFontTx/>
              <a:defRPr sz="2000">
                <a:solidFill>
                  <a:srgbClr val="888888"/>
                </a:solidFill>
              </a:defRPr>
            </a:lvl2pPr>
            <a:lvl3pPr marL="1104900" indent="-190500">
              <a:spcBef>
                <a:spcPts val="400"/>
              </a:spcBef>
              <a:buFontTx/>
              <a:defRPr sz="2000">
                <a:solidFill>
                  <a:srgbClr val="888888"/>
                </a:solidFill>
              </a:defRPr>
            </a:lvl3pPr>
            <a:lvl4pPr marL="1600200" indent="-228600">
              <a:spcBef>
                <a:spcPts val="400"/>
              </a:spcBef>
              <a:buFontTx/>
              <a:defRPr sz="2000">
                <a:solidFill>
                  <a:srgbClr val="888888"/>
                </a:solidFill>
              </a:defRPr>
            </a:lvl4pPr>
            <a:lvl5pPr marL="2057400" indent="-228600">
              <a:spcBef>
                <a:spcPts val="400"/>
              </a:spcBef>
              <a:buFontTx/>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6" name="Title Text"/>
          <p:cNvSpPr txBox="1">
            <a:spLocks noGrp="1"/>
          </p:cNvSpPr>
          <p:nvPr>
            <p:ph type="title"/>
          </p:nvPr>
        </p:nvSpPr>
        <p:spPr>
          <a:xfrm>
            <a:off x="609600" y="92075"/>
            <a:ext cx="10971215" cy="1508129"/>
          </a:xfrm>
          <a:prstGeom prst="rect">
            <a:avLst/>
          </a:prstGeom>
        </p:spPr>
        <p:txBody>
          <a:bodyPr/>
          <a:lstStyle/>
          <a:p>
            <a:r>
              <a:t>Title Text</a:t>
            </a:r>
          </a:p>
        </p:txBody>
      </p:sp>
      <p:sp>
        <p:nvSpPr>
          <p:cNvPr id="37" name="Body Level One…"/>
          <p:cNvSpPr txBox="1">
            <a:spLocks noGrp="1"/>
          </p:cNvSpPr>
          <p:nvPr>
            <p:ph type="body" sz="half" idx="1"/>
          </p:nvPr>
        </p:nvSpPr>
        <p:spPr>
          <a:xfrm>
            <a:off x="609520" y="1600200"/>
            <a:ext cx="5384101"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5" name="Title Text"/>
          <p:cNvSpPr txBox="1">
            <a:spLocks noGrp="1"/>
          </p:cNvSpPr>
          <p:nvPr>
            <p:ph type="title"/>
          </p:nvPr>
        </p:nvSpPr>
        <p:spPr>
          <a:xfrm>
            <a:off x="609600" y="256810"/>
            <a:ext cx="10971215" cy="1178656"/>
          </a:xfrm>
          <a:prstGeom prst="rect">
            <a:avLst/>
          </a:prstGeom>
        </p:spPr>
        <p:txBody>
          <a:bodyPr/>
          <a:lstStyle/>
          <a:p>
            <a:r>
              <a:t>Title Text</a:t>
            </a:r>
          </a:p>
        </p:txBody>
      </p:sp>
      <p:sp>
        <p:nvSpPr>
          <p:cNvPr id="46" name="Body Level One…"/>
          <p:cNvSpPr txBox="1">
            <a:spLocks noGrp="1"/>
          </p:cNvSpPr>
          <p:nvPr>
            <p:ph type="body" sz="quarter" idx="1"/>
          </p:nvPr>
        </p:nvSpPr>
        <p:spPr>
          <a:xfrm>
            <a:off x="609520" y="1435464"/>
            <a:ext cx="5386219" cy="739418"/>
          </a:xfrm>
          <a:prstGeom prst="rect">
            <a:avLst/>
          </a:prstGeom>
        </p:spPr>
        <p:txBody>
          <a:bodyPr anchor="b"/>
          <a:lstStyle>
            <a:lvl1pPr marL="0" indent="0">
              <a:spcBef>
                <a:spcPts val="500"/>
              </a:spcBef>
              <a:buSzTx/>
              <a:buFontTx/>
              <a:buNone/>
              <a:defRPr sz="2400" b="1"/>
            </a:lvl1pPr>
            <a:lvl2pPr marL="702127" indent="-244927">
              <a:spcBef>
                <a:spcPts val="500"/>
              </a:spcBef>
              <a:buFontTx/>
              <a:defRPr sz="2400" b="1"/>
            </a:lvl2pPr>
            <a:lvl3pPr marL="1143000" indent="-228600">
              <a:spcBef>
                <a:spcPts val="500"/>
              </a:spcBef>
              <a:buFontTx/>
              <a:defRPr sz="2400" b="1"/>
            </a:lvl3pPr>
            <a:lvl4pPr marL="1645920" indent="-274319">
              <a:spcBef>
                <a:spcPts val="500"/>
              </a:spcBef>
              <a:buFontTx/>
              <a:defRPr sz="2400" b="1"/>
            </a:lvl4pPr>
            <a:lvl5pPr marL="2103120" indent="-274320">
              <a:spcBef>
                <a:spcPts val="500"/>
              </a:spcBef>
              <a:buFontTx/>
              <a:defRPr sz="2400" b="1"/>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4" name="Title Text"/>
          <p:cNvSpPr txBox="1">
            <a:spLocks noGrp="1"/>
          </p:cNvSpPr>
          <p:nvPr>
            <p:ph type="title"/>
          </p:nvPr>
        </p:nvSpPr>
        <p:spPr>
          <a:xfrm>
            <a:off x="609600" y="0"/>
            <a:ext cx="10971215" cy="1692277"/>
          </a:xfrm>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09520" y="0"/>
            <a:ext cx="4010565" cy="1435100"/>
          </a:xfrm>
          <a:prstGeom prst="rect">
            <a:avLst/>
          </a:prstGeom>
        </p:spPr>
        <p:txBody>
          <a:bodyPr anchor="b"/>
          <a:lstStyle>
            <a:lvl1pPr algn="l">
              <a:defRPr sz="2000" b="1"/>
            </a:lvl1pPr>
          </a:lstStyle>
          <a:p>
            <a:r>
              <a:t>Title Text</a:t>
            </a:r>
          </a:p>
        </p:txBody>
      </p:sp>
      <p:sp>
        <p:nvSpPr>
          <p:cNvPr id="70" name="Body Level One…"/>
          <p:cNvSpPr txBox="1">
            <a:spLocks noGrp="1"/>
          </p:cNvSpPr>
          <p:nvPr>
            <p:ph type="body" idx="1"/>
          </p:nvPr>
        </p:nvSpPr>
        <p:spPr>
          <a:xfrm>
            <a:off x="4766112" y="273050"/>
            <a:ext cx="6814782"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78" name="Title Text"/>
          <p:cNvSpPr txBox="1">
            <a:spLocks noGrp="1"/>
          </p:cNvSpPr>
          <p:nvPr>
            <p:ph type="title"/>
          </p:nvPr>
        </p:nvSpPr>
        <p:spPr>
          <a:xfrm>
            <a:off x="2389406" y="4800600"/>
            <a:ext cx="7314249" cy="566738"/>
          </a:xfrm>
          <a:prstGeom prst="rect">
            <a:avLst/>
          </a:prstGeom>
        </p:spPr>
        <p:txBody>
          <a:bodyPr anchor="b"/>
          <a:lstStyle>
            <a:lvl1pPr algn="l">
              <a:defRPr sz="2000" b="1"/>
            </a:lvl1pPr>
          </a:lstStyle>
          <a:p>
            <a:r>
              <a:t>Title Text</a:t>
            </a:r>
          </a:p>
        </p:txBody>
      </p:sp>
      <p:sp>
        <p:nvSpPr>
          <p:cNvPr id="79" name="Body Level One…"/>
          <p:cNvSpPr txBox="1">
            <a:spLocks noGrp="1"/>
          </p:cNvSpPr>
          <p:nvPr>
            <p:ph type="body" sz="quarter" idx="1"/>
          </p:nvPr>
        </p:nvSpPr>
        <p:spPr>
          <a:xfrm>
            <a:off x="2389406" y="5367337"/>
            <a:ext cx="7314249" cy="804871"/>
          </a:xfrm>
          <a:prstGeom prst="rect">
            <a:avLst/>
          </a:prstGeom>
        </p:spPr>
        <p:txBody>
          <a:bodyPr/>
          <a:lstStyle>
            <a:lvl1pPr marL="0" indent="0">
              <a:spcBef>
                <a:spcPts val="300"/>
              </a:spcBef>
              <a:buSzTx/>
              <a:buFontTx/>
              <a:buNone/>
              <a:defRPr sz="1400"/>
            </a:lvl1pPr>
            <a:lvl2pPr marL="600070" indent="-142870">
              <a:spcBef>
                <a:spcPts val="300"/>
              </a:spcBef>
              <a:buFontTx/>
              <a:defRPr sz="1400"/>
            </a:lvl2pPr>
            <a:lvl3pPr marL="1047750" indent="-133350">
              <a:spcBef>
                <a:spcPts val="300"/>
              </a:spcBef>
              <a:buFontTx/>
              <a:defRPr sz="1400"/>
            </a:lvl3pPr>
            <a:lvl4pPr marL="1531619" indent="-160019">
              <a:spcBef>
                <a:spcPts val="300"/>
              </a:spcBef>
              <a:buFontTx/>
              <a:defRPr sz="1400"/>
            </a:lvl4pPr>
            <a:lvl5pPr marL="1988820" indent="-160020">
              <a:spcBef>
                <a:spcPts val="300"/>
              </a:spcBef>
              <a:buFontTx/>
              <a:defRPr sz="14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垂直排列标题与文本">
    <p:spTree>
      <p:nvGrpSpPr>
        <p:cNvPr id="1" name=""/>
        <p:cNvGrpSpPr/>
        <p:nvPr/>
      </p:nvGrpSpPr>
      <p:grpSpPr>
        <a:xfrm>
          <a:off x="0" y="0"/>
          <a:ext cx="0" cy="0"/>
          <a:chOff x="0" y="0"/>
          <a:chExt cx="0" cy="0"/>
        </a:xfrm>
      </p:grpSpPr>
      <p:sp>
        <p:nvSpPr>
          <p:cNvPr id="96" name="Title Text"/>
          <p:cNvSpPr txBox="1">
            <a:spLocks noGrp="1"/>
          </p:cNvSpPr>
          <p:nvPr>
            <p:ph type="title"/>
          </p:nvPr>
        </p:nvSpPr>
        <p:spPr>
          <a:xfrm>
            <a:off x="8838048" y="0"/>
            <a:ext cx="2742852" cy="6400804"/>
          </a:xfrm>
          <a:prstGeom prst="rect">
            <a:avLst/>
          </a:prstGeom>
        </p:spPr>
        <p:txBody>
          <a:bodyPr/>
          <a:lstStyle/>
          <a:p>
            <a:r>
              <a:t>Title Text</a:t>
            </a:r>
          </a:p>
        </p:txBody>
      </p:sp>
      <p:sp>
        <p:nvSpPr>
          <p:cNvPr id="97" name="Body Level One…"/>
          <p:cNvSpPr txBox="1">
            <a:spLocks noGrp="1"/>
          </p:cNvSpPr>
          <p:nvPr>
            <p:ph type="body" idx="1"/>
          </p:nvPr>
        </p:nvSpPr>
        <p:spPr>
          <a:xfrm>
            <a:off x="609520" y="274639"/>
            <a:ext cx="8025357" cy="65833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5"/>
            <a:ext cx="10971215"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609600" y="1600200"/>
            <a:ext cx="10971215"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2pPr>
              <a:buChar char="–"/>
            </a:lvl2pPr>
            <a:lvl4pPr>
              <a:buChar char="–"/>
            </a:lvl4pPr>
            <a:lvl5pPr>
              <a:buChar cha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16840" y="6404292"/>
            <a:ext cx="263978"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Trebuchet M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Trebuchet MS"/>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1pPr>
      <a:lvl2pPr marL="783769" marR="0" indent="-32656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Trebuchet MS"/>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1pPr>
      <a:lvl2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2pPr>
      <a:lvl3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3pPr>
      <a:lvl4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4pPr>
      <a:lvl5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5pPr>
      <a:lvl6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6pPr>
      <a:lvl7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7pPr>
      <a:lvl8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8pPr>
      <a:lvl9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p:cNvGrpSpPr/>
          <p:nvPr/>
        </p:nvGrpSpPr>
        <p:grpSpPr>
          <a:xfrm>
            <a:off x="-22" y="-18"/>
            <a:ext cx="2351112" cy="6858009"/>
            <a:chOff x="-11" y="-9"/>
            <a:chExt cx="2351111" cy="6858008"/>
          </a:xfrm>
        </p:grpSpPr>
        <p:sp>
          <p:nvSpPr>
            <p:cNvPr id="149" name="Rectangle"/>
            <p:cNvSpPr/>
            <p:nvPr/>
          </p:nvSpPr>
          <p:spPr>
            <a:xfrm>
              <a:off x="-11" y="-9"/>
              <a:ext cx="2351096" cy="685800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b="1">
                  <a:solidFill>
                    <a:srgbClr val="FFFFFF"/>
                  </a:solidFill>
                  <a:latin typeface="Georgia"/>
                  <a:ea typeface="Georgia"/>
                  <a:cs typeface="Georgia"/>
                  <a:sym typeface="Georgia"/>
                </a:defRPr>
              </a:pPr>
              <a:endParaRPr/>
            </a:p>
          </p:txBody>
        </p:sp>
        <p:sp>
          <p:nvSpPr>
            <p:cNvPr id="150" name="Al-Farabi Kazakh National University…"/>
            <p:cNvSpPr txBox="1"/>
            <p:nvPr/>
          </p:nvSpPr>
          <p:spPr>
            <a:xfrm>
              <a:off x="0" y="2551846"/>
              <a:ext cx="2351100" cy="17543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b="1">
                  <a:solidFill>
                    <a:srgbClr val="FFFFFF"/>
                  </a:solidFill>
                  <a:latin typeface="Georgia"/>
                  <a:ea typeface="Georgia"/>
                  <a:cs typeface="Georgia"/>
                  <a:sym typeface="Georgia"/>
                </a:defRPr>
              </a:pPr>
              <a:r>
                <a:rPr lang="kk-KZ" dirty="0" smtClean="0"/>
                <a:t>Әл</a:t>
              </a:r>
              <a:r>
                <a:rPr dirty="0" smtClean="0"/>
                <a:t>-</a:t>
              </a:r>
              <a:r>
                <a:rPr lang="kk-KZ" dirty="0" smtClean="0"/>
                <a:t>Фараби атындағы Қазақ Ұлттық Университеті</a:t>
              </a:r>
              <a:endParaRPr dirty="0"/>
            </a:p>
            <a:p>
              <a:pPr algn="ctr">
                <a:defRPr b="1">
                  <a:solidFill>
                    <a:srgbClr val="FFFFFF"/>
                  </a:solidFill>
                  <a:latin typeface="Georgia"/>
                  <a:ea typeface="Georgia"/>
                  <a:cs typeface="Georgia"/>
                  <a:sym typeface="Georgia"/>
                </a:defRPr>
              </a:pPr>
              <a:r>
                <a:rPr lang="kk-KZ" dirty="0" smtClean="0"/>
                <a:t>Жоғарғы медицина мектебі</a:t>
              </a:r>
              <a:endParaRPr dirty="0"/>
            </a:p>
          </p:txBody>
        </p:sp>
      </p:grpSp>
      <p:sp>
        <p:nvSpPr>
          <p:cNvPr id="152" name="Line"/>
          <p:cNvSpPr/>
          <p:nvPr/>
        </p:nvSpPr>
        <p:spPr>
          <a:xfrm>
            <a:off x="-3" y="2133600"/>
            <a:ext cx="12192007" cy="0"/>
          </a:xfrm>
          <a:prstGeom prst="line">
            <a:avLst/>
          </a:prstGeom>
          <a:ln>
            <a:solidFill>
              <a:srgbClr val="B7B7B7">
                <a:alpha val="50000"/>
              </a:srgbClr>
            </a:solidFill>
          </a:ln>
        </p:spPr>
        <p:txBody>
          <a:bodyPr lIns="0" tIns="0" rIns="0" bIns="0"/>
          <a:lstStyle/>
          <a:p>
            <a:pPr defTabSz="457200">
              <a:defRPr sz="1200">
                <a:latin typeface="Helvetica"/>
                <a:ea typeface="Helvetica"/>
                <a:cs typeface="Helvetica"/>
                <a:sym typeface="Helvetica"/>
              </a:defRPr>
            </a:pPr>
            <a:endParaRPr/>
          </a:p>
        </p:txBody>
      </p:sp>
      <p:pic>
        <p:nvPicPr>
          <p:cNvPr id="153" name="image1.png" descr="image1.png"/>
          <p:cNvPicPr>
            <a:picLocks noChangeAspect="1"/>
          </p:cNvPicPr>
          <p:nvPr/>
        </p:nvPicPr>
        <p:blipFill>
          <a:blip r:embed="rId2">
            <a:extLst/>
          </a:blip>
          <a:stretch>
            <a:fillRect/>
          </a:stretch>
        </p:blipFill>
        <p:spPr>
          <a:xfrm>
            <a:off x="358030" y="480641"/>
            <a:ext cx="1635028" cy="1425029"/>
          </a:xfrm>
          <a:prstGeom prst="rect">
            <a:avLst/>
          </a:prstGeom>
          <a:ln w="12700">
            <a:miter lim="400000"/>
          </a:ln>
        </p:spPr>
      </p:pic>
      <p:sp>
        <p:nvSpPr>
          <p:cNvPr id="154" name="The Integumentary system"/>
          <p:cNvSpPr txBox="1"/>
          <p:nvPr/>
        </p:nvSpPr>
        <p:spPr>
          <a:xfrm>
            <a:off x="3924065" y="1334985"/>
            <a:ext cx="5427299"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3600">
                <a:solidFill>
                  <a:srgbClr val="002060"/>
                </a:solidFill>
                <a:latin typeface="Georgia"/>
                <a:ea typeface="Georgia"/>
                <a:cs typeface="Georgia"/>
                <a:sym typeface="Georgia"/>
              </a:defRPr>
            </a:lvl1pPr>
          </a:lstStyle>
          <a:p>
            <a:pPr algn="ctr"/>
            <a:endParaRPr sz="4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922" b="99129" l="0" r="100000"/>
                    </a14:imgEffect>
                  </a14:imgLayer>
                </a14:imgProps>
              </a:ext>
              <a:ext uri="{28A0092B-C50C-407E-A947-70E740481C1C}">
                <a14:useLocalDpi xmlns:a14="http://schemas.microsoft.com/office/drawing/2010/main" val="0"/>
              </a:ext>
            </a:extLst>
          </a:blip>
          <a:srcRect/>
          <a:stretch>
            <a:fillRect/>
          </a:stretch>
        </p:blipFill>
        <p:spPr bwMode="auto">
          <a:xfrm>
            <a:off x="6637714" y="225468"/>
            <a:ext cx="5110619" cy="6450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426245" y="2253351"/>
            <a:ext cx="4405373" cy="923330"/>
          </a:xfrm>
          <a:prstGeom prst="rect">
            <a:avLst/>
          </a:prstGeom>
          <a:noFill/>
        </p:spPr>
        <p:txBody>
          <a:bodyPr wrap="none" lIns="91440" tIns="45720" rIns="91440" bIns="45720">
            <a:spAutoFit/>
          </a:bodyPr>
          <a:lstStyle/>
          <a:p>
            <a:pPr algn="ctr"/>
            <a:r>
              <a:rPr lang="kk-K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Қаңқа жүйесі</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151"/>
                                        </p:tgtEl>
                                        <p:attrNameLst>
                                          <p:attrName>style.visibility</p:attrName>
                                        </p:attrNameLst>
                                      </p:cBhvr>
                                      <p:to>
                                        <p:strVal val="visible"/>
                                      </p:to>
                                    </p:set>
                                    <p:animEffect transition="in" filter="wipe(up)">
                                      <p:cBhvr>
                                        <p:cTn id="7" dur="500"/>
                                        <p:tgtEl>
                                          <p:spTgt spid="151"/>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54"/>
                                        </p:tgtEl>
                                        <p:attrNameLst>
                                          <p:attrName>style.visibility</p:attrName>
                                        </p:attrNameLst>
                                      </p:cBhvr>
                                      <p:to>
                                        <p:strVal val="visible"/>
                                      </p:to>
                                    </p:set>
                                    <p:animEffect transition="in" filter="dissolve">
                                      <p:cBhvr>
                                        <p:cTn id="11" dur="3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54"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29" y="150312"/>
            <a:ext cx="11511419" cy="60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4340269" y="316495"/>
            <a:ext cx="1766169" cy="30646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Мезинхимальды ұяшық</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5" name="Скругленный прямоугольник 4"/>
          <p:cNvSpPr/>
          <p:nvPr/>
        </p:nvSpPr>
        <p:spPr>
          <a:xfrm>
            <a:off x="4340269" y="1245001"/>
            <a:ext cx="1634646" cy="578877"/>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Конденсинделген мезинхима беті </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6" name="Скругленный прямоугольник 5"/>
          <p:cNvSpPr/>
          <p:nvPr/>
        </p:nvSpPr>
        <p:spPr>
          <a:xfrm>
            <a:off x="4340268" y="1926033"/>
            <a:ext cx="1283917" cy="51077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200" dirty="0" smtClean="0">
                <a:latin typeface="Times New Roman" pitchFamily="18" charset="0"/>
                <a:cs typeface="Times New Roman" pitchFamily="18" charset="0"/>
              </a:rPr>
              <a:t>Капилляр тамырлары </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7" name="Скругленный прямоугольник 6"/>
          <p:cNvSpPr/>
          <p:nvPr/>
        </p:nvSpPr>
        <p:spPr>
          <a:xfrm>
            <a:off x="10359024" y="469726"/>
            <a:ext cx="914400"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остеоцит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8" name="Скругленный прямоугольник 7"/>
          <p:cNvSpPr/>
          <p:nvPr/>
        </p:nvSpPr>
        <p:spPr>
          <a:xfrm>
            <a:off x="10359024" y="810240"/>
            <a:ext cx="1045924"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остеобласт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9" name="Скругленный прямоугольник 8"/>
          <p:cNvSpPr/>
          <p:nvPr/>
        </p:nvSpPr>
        <p:spPr>
          <a:xfrm>
            <a:off x="10359024" y="1245001"/>
            <a:ext cx="1045924"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Трабекула</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0" name="Скругленный прямоугольник 9"/>
          <p:cNvSpPr/>
          <p:nvPr/>
        </p:nvSpPr>
        <p:spPr>
          <a:xfrm>
            <a:off x="10359024" y="1585515"/>
            <a:ext cx="1691014" cy="30646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Кальциленген сүйек</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1" name="Скругленный прямоугольник 10"/>
          <p:cNvSpPr/>
          <p:nvPr/>
        </p:nvSpPr>
        <p:spPr>
          <a:xfrm>
            <a:off x="10359024" y="1891977"/>
            <a:ext cx="1377863" cy="30646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Остеоидты ұлпа</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2" name="Скругленный прямоугольник 11"/>
          <p:cNvSpPr/>
          <p:nvPr/>
        </p:nvSpPr>
        <p:spPr>
          <a:xfrm>
            <a:off x="10359024" y="2217103"/>
            <a:ext cx="1691014" cy="30646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Талшықты периостеум</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4" name="Скругленный прямоугольник 13"/>
          <p:cNvSpPr/>
          <p:nvPr/>
        </p:nvSpPr>
        <p:spPr>
          <a:xfrm>
            <a:off x="10359024" y="3446741"/>
            <a:ext cx="1691014" cy="30646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Талшықты периостеум</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5" name="Скругленный прямоугольник 14"/>
          <p:cNvSpPr/>
          <p:nvPr/>
        </p:nvSpPr>
        <p:spPr>
          <a:xfrm>
            <a:off x="10365287" y="3906257"/>
            <a:ext cx="1045924"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остеобласт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718" y="4219671"/>
            <a:ext cx="10493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Скругленный прямоугольник 16"/>
          <p:cNvSpPr/>
          <p:nvPr/>
        </p:nvSpPr>
        <p:spPr>
          <a:xfrm>
            <a:off x="4343683" y="3565743"/>
            <a:ext cx="1045924"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остеобласт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8" name="Скругленный прямоугольник 17"/>
          <p:cNvSpPr/>
          <p:nvPr/>
        </p:nvSpPr>
        <p:spPr>
          <a:xfrm>
            <a:off x="4349662" y="3906257"/>
            <a:ext cx="1045924"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Трабекула</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3" name="Скругленный прямоугольник 12"/>
          <p:cNvSpPr/>
          <p:nvPr/>
        </p:nvSpPr>
        <p:spPr>
          <a:xfrm>
            <a:off x="10365287" y="5004780"/>
            <a:ext cx="1240077"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Ықшам сүйек</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6" name="Скругленный прямоугольник 15"/>
          <p:cNvSpPr/>
          <p:nvPr/>
        </p:nvSpPr>
        <p:spPr>
          <a:xfrm>
            <a:off x="10359022" y="4457796"/>
            <a:ext cx="1246341"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Кеуекті сүйек</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9" name="Скругленный прямоугольник 18"/>
          <p:cNvSpPr/>
          <p:nvPr/>
        </p:nvSpPr>
        <p:spPr>
          <a:xfrm>
            <a:off x="4330871" y="4698417"/>
            <a:ext cx="1293314"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Май қуысы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Tree>
    <p:extLst>
      <p:ext uri="{BB962C8B-B14F-4D97-AF65-F5344CB8AC3E}">
        <p14:creationId xmlns:p14="http://schemas.microsoft.com/office/powerpoint/2010/main" val="30453414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167" y="358324"/>
            <a:ext cx="11348967" cy="762810"/>
          </a:xfrm>
        </p:spPr>
        <p:txBody>
          <a:bodyPr>
            <a:normAutofit fontScale="90000"/>
          </a:bodyPr>
          <a:lstStyle/>
          <a:p>
            <a:pPr algn="ctr"/>
            <a:r>
              <a:rPr lang="kk-KZ" b="1" dirty="0">
                <a:solidFill>
                  <a:srgbClr val="FF0000"/>
                </a:solidFill>
                <a:latin typeface="Times New Roman" pitchFamily="18" charset="0"/>
                <a:cs typeface="Times New Roman" pitchFamily="18" charset="0"/>
              </a:rPr>
              <a:t>Эндохондральды </a:t>
            </a:r>
            <a:r>
              <a:rPr lang="kk-KZ" b="1" dirty="0" smtClean="0">
                <a:solidFill>
                  <a:srgbClr val="FF0000"/>
                </a:solidFill>
                <a:latin typeface="Times New Roman" pitchFamily="18" charset="0"/>
                <a:cs typeface="Times New Roman" pitchFamily="18" charset="0"/>
              </a:rPr>
              <a:t>оссификациялану </a:t>
            </a:r>
            <a:endParaRPr lang="ru-RU"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237995" y="1290181"/>
            <a:ext cx="11799517" cy="5336087"/>
          </a:xfrm>
        </p:spPr>
        <p:txBody>
          <a:bodyPr>
            <a:normAutofit lnSpcReduction="10000"/>
          </a:bodyPr>
          <a:lstStyle/>
          <a:p>
            <a:pPr algn="just">
              <a:lnSpc>
                <a:spcPct val="100000"/>
              </a:lnSpc>
            </a:pPr>
            <a:r>
              <a:rPr lang="kk-KZ" b="1" dirty="0">
                <a:latin typeface="Times New Roman" pitchFamily="18" charset="0"/>
                <a:cs typeface="Times New Roman" pitchFamily="18" charset="0"/>
              </a:rPr>
              <a:t>Эндохондральды оссификация (EN-doe-CON-drul) - гиалинді шеміршектен дамитын үрдіс. Бұл ұрықтың дамуының алтыншы аптасынан басталып, 20-жылдарға дейін жалғасады. Дененің көптеген сүйектері осылайша дамиды, соның ішінде омыртқалар, қабырғалар, жауырын, жамбас сүйектері және аяқ-қол сүйектері. Басқа сүйектер неғұрлым күрделі жолдармен дамиды, олардың ұштарында эпифиздік тақталар немесе әр ұшында бірнеше пластина болады, бірақ негізгі үрдіс бірдей</a:t>
            </a:r>
            <a:r>
              <a:rPr lang="kk-KZ"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algn="just">
              <a:lnSpc>
                <a:spcPct val="100000"/>
              </a:lnSpc>
              <a:buAutoNum type="arabicPeriod"/>
            </a:pPr>
            <a:r>
              <a:rPr lang="kk-KZ" sz="2000" b="1" dirty="0" smtClean="0">
                <a:latin typeface="Times New Roman" pitchFamily="18" charset="0"/>
                <a:cs typeface="Times New Roman" pitchFamily="18" charset="0"/>
              </a:rPr>
              <a:t>Мезенхима </a:t>
            </a:r>
            <a:r>
              <a:rPr lang="kk-KZ" sz="2000" b="1" dirty="0">
                <a:latin typeface="Times New Roman" pitchFamily="18" charset="0"/>
                <a:cs typeface="Times New Roman" pitchFamily="18" charset="0"/>
              </a:rPr>
              <a:t>гиалинді шеміршек денесінде, болашақ сүйектің орналасқан жерінде дамиды. Біраз уақыт бойы </a:t>
            </a:r>
            <a:r>
              <a:rPr lang="kk-KZ" sz="2000" b="1" dirty="0" smtClean="0">
                <a:latin typeface="Times New Roman" pitchFamily="18" charset="0"/>
                <a:cs typeface="Times New Roman" pitchFamily="18" charset="0"/>
              </a:rPr>
              <a:t>перихондрия </a:t>
            </a:r>
            <a:r>
              <a:rPr lang="kk-KZ" sz="2000" b="1" dirty="0">
                <a:latin typeface="Times New Roman" pitchFamily="18" charset="0"/>
                <a:cs typeface="Times New Roman" pitchFamily="18" charset="0"/>
              </a:rPr>
              <a:t>хондроциттер шығарады және шеміршек моделі қалыңдығында өседі</a:t>
            </a:r>
            <a:r>
              <a:rPr lang="kk-KZ" sz="2000" b="1" dirty="0" smtClean="0">
                <a:latin typeface="Times New Roman" pitchFamily="18" charset="0"/>
                <a:cs typeface="Times New Roman" pitchFamily="18" charset="0"/>
              </a:rPr>
              <a:t>.</a:t>
            </a:r>
          </a:p>
          <a:p>
            <a:pPr algn="just">
              <a:lnSpc>
                <a:spcPct val="100000"/>
              </a:lnSpc>
              <a:buAutoNum type="arabicPeriod"/>
            </a:pPr>
            <a:r>
              <a:rPr lang="kk-KZ" sz="2000" b="1" dirty="0">
                <a:latin typeface="Times New Roman" pitchFamily="18" charset="0"/>
                <a:cs typeface="Times New Roman" pitchFamily="18" charset="0"/>
              </a:rPr>
              <a:t>Осы шеміршек ортасына жақын бастапқы оссификация орталығында хондроциттер көбейе бастайды және өледі, ал олардың арасындағы жұқа қабырғалар шыңдалады. Перихондрия хондроциттер шығаруды тоқтатып, остеобласттар шығара бастайды. Бұл шеміршек моделінің ортасына жіңішке сүйек қабығын салады, оны майлық сақина тәрізді нығайтады. Бұрынғы перихондрия қазір периостеум болып саналады. Модельдің ортасында хондроциттер өліп жатқанда, олардың лакуналары бір қуысқа біріктіріледі.</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94237070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47" b="89983" l="9827" r="100000"/>
                    </a14:imgEffect>
                  </a14:imgLayer>
                </a14:imgProps>
              </a:ext>
              <a:ext uri="{28A0092B-C50C-407E-A947-70E740481C1C}">
                <a14:useLocalDpi xmlns:a14="http://schemas.microsoft.com/office/drawing/2010/main" val="0"/>
              </a:ext>
            </a:extLst>
          </a:blip>
          <a:srcRect/>
          <a:stretch>
            <a:fillRect/>
          </a:stretch>
        </p:blipFill>
        <p:spPr bwMode="auto">
          <a:xfrm>
            <a:off x="803230" y="1765382"/>
            <a:ext cx="3294346" cy="469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164921" y="189852"/>
            <a:ext cx="8655486" cy="10727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err="1" smtClean="0">
                <a:ln>
                  <a:noFill/>
                </a:ln>
                <a:solidFill>
                  <a:srgbClr val="FF0000"/>
                </a:solidFill>
                <a:effectLst/>
                <a:latin typeface="Times New Roman" pitchFamily="18" charset="0"/>
                <a:cs typeface="Times New Roman" pitchFamily="18" charset="0"/>
              </a:rPr>
              <a:t>Бастапқы</a:t>
            </a:r>
            <a:r>
              <a:rPr kumimoji="0" lang="ru-RU"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3600" b="0" i="0" u="none" strike="noStrike" cap="none" normalizeH="0" baseline="0" dirty="0" err="1" smtClean="0">
                <a:ln>
                  <a:noFill/>
                </a:ln>
                <a:solidFill>
                  <a:srgbClr val="FF0000"/>
                </a:solidFill>
                <a:effectLst/>
                <a:latin typeface="Times New Roman" pitchFamily="18" charset="0"/>
                <a:cs typeface="Times New Roman" pitchFamily="18" charset="0"/>
              </a:rPr>
              <a:t>оссификация</a:t>
            </a:r>
            <a:r>
              <a:rPr kumimoji="0" lang="ru-RU"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3600" b="0" i="0" u="none" strike="noStrike" cap="none" normalizeH="0" baseline="0" dirty="0" err="1" smtClean="0">
                <a:ln>
                  <a:noFill/>
                </a:ln>
                <a:solidFill>
                  <a:srgbClr val="FF0000"/>
                </a:solidFill>
                <a:effectLst/>
                <a:latin typeface="Times New Roman" pitchFamily="18" charset="0"/>
                <a:cs typeface="Times New Roman" pitchFamily="18" charset="0"/>
              </a:rPr>
              <a:t>орталығы</a:t>
            </a:r>
            <a:r>
              <a:rPr kumimoji="0" lang="ru-RU"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3600" b="0" i="0" u="none" strike="noStrike" cap="none" normalizeH="0" baseline="0" dirty="0" err="1" smtClean="0">
                <a:ln>
                  <a:noFill/>
                </a:ln>
                <a:solidFill>
                  <a:srgbClr val="FF0000"/>
                </a:solidFill>
                <a:effectLst/>
                <a:latin typeface="Times New Roman" pitchFamily="18" charset="0"/>
                <a:cs typeface="Times New Roman" pitchFamily="18" charset="0"/>
              </a:rPr>
              <a:t>және</a:t>
            </a:r>
            <a:r>
              <a:rPr kumimoji="0" lang="ru-RU"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3600" b="0" i="0" u="none" strike="noStrike" cap="none" normalizeH="0" baseline="0" dirty="0" err="1" smtClean="0">
                <a:ln>
                  <a:noFill/>
                </a:ln>
                <a:solidFill>
                  <a:srgbClr val="FF0000"/>
                </a:solidFill>
                <a:effectLst/>
                <a:latin typeface="Times New Roman" pitchFamily="18" charset="0"/>
                <a:cs typeface="Times New Roman" pitchFamily="18" charset="0"/>
              </a:rPr>
              <a:t>біріншілік</a:t>
            </a:r>
            <a:r>
              <a:rPr kumimoji="0" lang="ru-RU"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3600" b="0" i="0" u="none" strike="noStrike" cap="none" normalizeH="0" baseline="0" dirty="0" err="1" smtClean="0">
                <a:ln>
                  <a:noFill/>
                </a:ln>
                <a:solidFill>
                  <a:srgbClr val="FF0000"/>
                </a:solidFill>
                <a:effectLst/>
                <a:latin typeface="Times New Roman" pitchFamily="18" charset="0"/>
                <a:cs typeface="Times New Roman" pitchFamily="18" charset="0"/>
              </a:rPr>
              <a:t>кемік</a:t>
            </a:r>
            <a:r>
              <a:rPr kumimoji="0" lang="ru-RU"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3600" b="0" i="0" u="none" strike="noStrike" cap="none" normalizeH="0" baseline="0" dirty="0" err="1" smtClean="0">
                <a:ln>
                  <a:noFill/>
                </a:ln>
                <a:solidFill>
                  <a:srgbClr val="FF0000"/>
                </a:solidFill>
                <a:effectLst/>
                <a:latin typeface="Times New Roman" pitchFamily="18" charset="0"/>
                <a:cs typeface="Times New Roman" pitchFamily="18" charset="0"/>
              </a:rPr>
              <a:t>қуысы</a:t>
            </a:r>
            <a:r>
              <a:rPr kumimoji="0" lang="ru-RU" b="0" i="0"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ru-RU" sz="32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37" b="91720" l="9319" r="100000"/>
                    </a14:imgEffect>
                  </a14:imgLayer>
                </a14:imgProps>
              </a:ext>
              <a:ext uri="{28A0092B-C50C-407E-A947-70E740481C1C}">
                <a14:useLocalDpi xmlns:a14="http://schemas.microsoft.com/office/drawing/2010/main" val="0"/>
              </a:ext>
            </a:extLst>
          </a:blip>
          <a:srcRect/>
          <a:stretch>
            <a:fillRect/>
          </a:stretch>
        </p:blipFill>
        <p:spPr bwMode="auto">
          <a:xfrm>
            <a:off x="7379113" y="1846607"/>
            <a:ext cx="3343166" cy="453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Прямая со стрелкой 10"/>
          <p:cNvCxnSpPr/>
          <p:nvPr/>
        </p:nvCxnSpPr>
        <p:spPr>
          <a:xfrm flipH="1">
            <a:off x="2317315" y="2354698"/>
            <a:ext cx="826718" cy="1916483"/>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7" name="Прямая со стрелкой 16"/>
          <p:cNvCxnSpPr/>
          <p:nvPr/>
        </p:nvCxnSpPr>
        <p:spPr>
          <a:xfrm flipH="1">
            <a:off x="2855934" y="2229633"/>
            <a:ext cx="288099" cy="1916483"/>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8" name="Скругленный прямоугольник 17"/>
          <p:cNvSpPr/>
          <p:nvPr/>
        </p:nvSpPr>
        <p:spPr>
          <a:xfrm>
            <a:off x="2672738" y="2059376"/>
            <a:ext cx="1252603"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1400" b="0" i="0" u="none" strike="noStrike" cap="none" spc="0" normalizeH="0" baseline="0" dirty="0" err="1" smtClean="0">
                <a:ln>
                  <a:noFill/>
                </a:ln>
                <a:solidFill>
                  <a:srgbClr val="000000"/>
                </a:solidFill>
                <a:effectLst/>
                <a:uFillTx/>
                <a:latin typeface="Times New Roman" pitchFamily="18" charset="0"/>
                <a:cs typeface="Times New Roman" pitchFamily="18" charset="0"/>
                <a:sym typeface="Lucida Grande"/>
              </a:rPr>
              <a:t>хондроциттер</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20" name="Прямая со стрелкой 19"/>
          <p:cNvCxnSpPr/>
          <p:nvPr/>
        </p:nvCxnSpPr>
        <p:spPr>
          <a:xfrm flipH="1">
            <a:off x="3612191" y="3187875"/>
            <a:ext cx="651353" cy="789139"/>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1" name="Скругленный прямоугольник 20"/>
          <p:cNvSpPr/>
          <p:nvPr/>
        </p:nvSpPr>
        <p:spPr>
          <a:xfrm>
            <a:off x="4261979" y="3017618"/>
            <a:ext cx="1384127"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1400" b="0" i="0" u="none" strike="noStrike" cap="none" spc="0" normalizeH="0" baseline="0" dirty="0" err="1" smtClean="0">
                <a:ln>
                  <a:noFill/>
                </a:ln>
                <a:solidFill>
                  <a:srgbClr val="000000"/>
                </a:solidFill>
                <a:effectLst/>
                <a:uFillTx/>
                <a:latin typeface="Times New Roman" pitchFamily="18" charset="0"/>
                <a:cs typeface="Times New Roman" pitchFamily="18" charset="0"/>
                <a:sym typeface="Lucida Grande"/>
              </a:rPr>
              <a:t>Сүйек</a:t>
            </a:r>
            <a:r>
              <a:rPr kumimoji="0" lang="ru-RU" sz="1400" b="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 </a:t>
            </a:r>
            <a:r>
              <a:rPr kumimoji="0" lang="ru-RU" sz="1400" b="0" i="0" u="none" strike="noStrike" cap="none" spc="0" normalizeH="0" dirty="0" err="1" smtClean="0">
                <a:ln>
                  <a:noFill/>
                </a:ln>
                <a:solidFill>
                  <a:srgbClr val="000000"/>
                </a:solidFill>
                <a:effectLst/>
                <a:uFillTx/>
                <a:latin typeface="Times New Roman" pitchFamily="18" charset="0"/>
                <a:cs typeface="Times New Roman" pitchFamily="18" charset="0"/>
                <a:sym typeface="Lucida Grande"/>
              </a:rPr>
              <a:t>жақтауы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3" name="Скругленный прямоугольник 22"/>
          <p:cNvSpPr/>
          <p:nvPr/>
        </p:nvSpPr>
        <p:spPr>
          <a:xfrm>
            <a:off x="4111668" y="4058433"/>
            <a:ext cx="1841326"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Бастапқы осификация орталығы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4" name="Правая фигурная скобка 23"/>
          <p:cNvSpPr/>
          <p:nvPr/>
        </p:nvSpPr>
        <p:spPr>
          <a:xfrm>
            <a:off x="2874723" y="4020855"/>
            <a:ext cx="1233814" cy="695196"/>
          </a:xfrm>
          <a:prstGeom prst="rightBrac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cxnSp>
        <p:nvCxnSpPr>
          <p:cNvPr id="26" name="Прямая со стрелкой 25"/>
          <p:cNvCxnSpPr/>
          <p:nvPr/>
        </p:nvCxnSpPr>
        <p:spPr>
          <a:xfrm flipH="1" flipV="1">
            <a:off x="4022420" y="5064095"/>
            <a:ext cx="479119" cy="413359"/>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7" name="Скругленный прямоугольник 26"/>
          <p:cNvSpPr/>
          <p:nvPr/>
        </p:nvSpPr>
        <p:spPr>
          <a:xfrm>
            <a:off x="4501539" y="5383878"/>
            <a:ext cx="776614"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периост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9" name="Левая фигурная скобка 28"/>
          <p:cNvSpPr/>
          <p:nvPr/>
        </p:nvSpPr>
        <p:spPr>
          <a:xfrm>
            <a:off x="8430016" y="1907897"/>
            <a:ext cx="971409" cy="764475"/>
          </a:xfrm>
          <a:prstGeom prst="leftBrac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30" name="Скругленный прямоугольник 29"/>
          <p:cNvSpPr/>
          <p:nvPr/>
        </p:nvSpPr>
        <p:spPr>
          <a:xfrm>
            <a:off x="7089731" y="1907897"/>
            <a:ext cx="1352811"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Оссификация орталығы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36" name="Прямая со стрелкой 35"/>
          <p:cNvCxnSpPr/>
          <p:nvPr/>
        </p:nvCxnSpPr>
        <p:spPr>
          <a:xfrm flipH="1">
            <a:off x="9582413" y="4020855"/>
            <a:ext cx="1434870" cy="125261"/>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7" name="Скругленный прямоугольник 36"/>
          <p:cNvSpPr/>
          <p:nvPr/>
        </p:nvSpPr>
        <p:spPr>
          <a:xfrm>
            <a:off x="11017282" y="3677094"/>
            <a:ext cx="1039661"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Бастапқы май қуысы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Tree>
    <p:extLst>
      <p:ext uri="{BB962C8B-B14F-4D97-AF65-F5344CB8AC3E}">
        <p14:creationId xmlns:p14="http://schemas.microsoft.com/office/powerpoint/2010/main" val="298090563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786" y="230645"/>
            <a:ext cx="11837096" cy="6924973"/>
          </a:xfrm>
          <a:prstGeom prst="rect">
            <a:avLst/>
          </a:prstGeom>
        </p:spPr>
        <p:txBody>
          <a:bodyPr wrap="square">
            <a:spAutoFit/>
          </a:bodyPr>
          <a:lstStyle/>
          <a:p>
            <a:r>
              <a:rPr lang="ru-RU" sz="2400" b="1" dirty="0">
                <a:latin typeface="Times New Roman" pitchFamily="18" charset="0"/>
                <a:cs typeface="Times New Roman" pitchFamily="18" charset="0"/>
              </a:rPr>
              <a:t>3. </a:t>
            </a:r>
            <a:r>
              <a:rPr lang="ru-RU" sz="2400" b="1" dirty="0" err="1">
                <a:latin typeface="Times New Roman" pitchFamily="18" charset="0"/>
                <a:cs typeface="Times New Roman" pitchFamily="18" charset="0"/>
              </a:rPr>
              <a:t>Остеокласттар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қанға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түсіп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білікке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кальцификацияланған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тіндерді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сіңіріп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шығарып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алғашқы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кемік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жасайды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Остеобласттар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сонымен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бірге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білікті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қалыңдатып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қуысты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жабатын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сүйек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қабаттарын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жинайды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Периостум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астындағы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сүйек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жақтауы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қалыңдайды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ұзарады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толқын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пайда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болады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Кемік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қуысындағы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остеокласттар</a:t>
            </a:r>
            <a:r>
              <a:rPr lang="ru-RU" sz="2400" b="1" dirty="0">
                <a:latin typeface="Times New Roman" pitchFamily="18" charset="0"/>
                <a:cs typeface="Times New Roman" pitchFamily="18" charset="0"/>
              </a:rPr>
              <a:t> осы </a:t>
            </a:r>
            <a:r>
              <a:rPr lang="ru-RU" sz="2400" b="1" dirty="0" err="1">
                <a:latin typeface="Times New Roman" pitchFamily="18" charset="0"/>
                <a:cs typeface="Times New Roman" pitchFamily="18" charset="0"/>
              </a:rPr>
              <a:t>толқынмен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жүреді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кальциленген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шеміршек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қалдықтарын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ерітіп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диафиздің</a:t>
            </a:r>
            <a:r>
              <a:rPr lang="ru-RU" sz="2400" b="1" dirty="0">
                <a:latin typeface="Times New Roman" pitchFamily="18" charset="0"/>
                <a:cs typeface="Times New Roman" pitchFamily="18" charset="0"/>
              </a:rPr>
              <a:t> ми </a:t>
            </a:r>
            <a:r>
              <a:rPr lang="ru-RU" sz="2400" b="1" dirty="0" err="1">
                <a:latin typeface="Times New Roman" pitchFamily="18" charset="0"/>
                <a:cs typeface="Times New Roman" pitchFamily="18" charset="0"/>
              </a:rPr>
              <a:t>қуысын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кеңейтеді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Шеміршектен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сүйекке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ауысу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аймағы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біріншілік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кемік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қуысының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әр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ұшындағы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метафиз</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деп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аталады</a:t>
            </a:r>
            <a:r>
              <a:rPr lang="ru-RU" sz="2400" b="1" dirty="0">
                <a:latin typeface="Times New Roman" pitchFamily="18" charset="0"/>
                <a:cs typeface="Times New Roman" pitchFamily="18" charset="0"/>
              </a:rPr>
              <a:t>.</a:t>
            </a:r>
          </a:p>
          <a:p>
            <a:r>
              <a:rPr lang="ru-RU" sz="2400" b="1" dirty="0">
                <a:latin typeface="Times New Roman" pitchFamily="18" charset="0"/>
                <a:cs typeface="Times New Roman" pitchFamily="18" charset="0"/>
              </a:rPr>
              <a:t>4. </a:t>
            </a:r>
            <a:r>
              <a:rPr lang="ru-RU" sz="2400" b="1" dirty="0" err="1">
                <a:latin typeface="Times New Roman" pitchFamily="18" charset="0"/>
                <a:cs typeface="Times New Roman" pitchFamily="18" charset="0"/>
              </a:rPr>
              <a:t>Екіншілік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оссификация</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эпифизде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қайтадан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кемік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дамытады</a:t>
            </a:r>
            <a:r>
              <a:rPr lang="ru-RU" sz="2400" b="1" dirty="0">
                <a:latin typeface="Times New Roman" pitchFamily="18" charset="0"/>
                <a:cs typeface="Times New Roman" pitchFamily="18" charset="0"/>
              </a:rPr>
              <a:t>. </a:t>
            </a:r>
          </a:p>
          <a:p>
            <a:r>
              <a:rPr lang="ru-RU" sz="2400" b="1" dirty="0">
                <a:latin typeface="Times New Roman" pitchFamily="18" charset="0"/>
                <a:cs typeface="Times New Roman" pitchFamily="18" charset="0"/>
              </a:rPr>
              <a:t>5. </a:t>
            </a:r>
            <a:r>
              <a:rPr lang="ru-RU" sz="2400" b="1" dirty="0" err="1">
                <a:latin typeface="Times New Roman" pitchFamily="18" charset="0"/>
                <a:cs typeface="Times New Roman" pitchFamily="18" charset="0"/>
              </a:rPr>
              <a:t>Нәрестелік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балалық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шақта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эпифиздер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жіңішке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сүйекпен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толтырылады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Содан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кейін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шеміршек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әр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буын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бетін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жабатын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артикулярлы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шеміршекпен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эпифизді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пластинкамен</a:t>
            </a:r>
            <a:r>
              <a:rPr lang="ru-RU"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EP-</a:t>
            </a:r>
            <a:r>
              <a:rPr lang="en-US" sz="2400" b="1" dirty="0" err="1">
                <a:latin typeface="Times New Roman" pitchFamily="18" charset="0"/>
                <a:cs typeface="Times New Roman" pitchFamily="18" charset="0"/>
              </a:rPr>
              <a:t>ih</a:t>
            </a:r>
            <a:r>
              <a:rPr lang="en-US" sz="2400" b="1" dirty="0">
                <a:latin typeface="Times New Roman" pitchFamily="18" charset="0"/>
                <a:cs typeface="Times New Roman" pitchFamily="18" charset="0"/>
              </a:rPr>
              <a:t>-FIZ-</a:t>
            </a:r>
            <a:r>
              <a:rPr lang="en-US" sz="2400" b="1" dirty="0" err="1">
                <a:latin typeface="Times New Roman" pitchFamily="18" charset="0"/>
                <a:cs typeface="Times New Roman" pitchFamily="18" charset="0"/>
              </a:rPr>
              <a:t>ee</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ul</a:t>
            </a:r>
            <a:r>
              <a:rPr lang="en-US"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сүйектің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немесе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екі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ұшындағы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бастапқы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екінші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қуыстарын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бөлетін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шеміршек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жұқа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қабырғасымен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шектеледі</a:t>
            </a:r>
            <a:r>
              <a:rPr lang="ru-RU" sz="2400" b="1" dirty="0">
                <a:latin typeface="Times New Roman" pitchFamily="18" charset="0"/>
                <a:cs typeface="Times New Roman" pitchFamily="18" charset="0"/>
              </a:rPr>
              <a:t>. Пластина </a:t>
            </a:r>
            <a:r>
              <a:rPr lang="ru-RU" sz="2400" b="1" dirty="0" err="1">
                <a:latin typeface="Times New Roman" pitchFamily="18" charset="0"/>
                <a:cs typeface="Times New Roman" pitchFamily="18" charset="0"/>
              </a:rPr>
              <a:t>балалық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жасөспірім</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кезеңдерінде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сақталады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сүйектердің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созылуы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үшін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өсу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аймағы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ретінде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қызмет</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етеді</a:t>
            </a:r>
            <a:r>
              <a:rPr lang="ru-RU" sz="2400" b="1" dirty="0">
                <a:latin typeface="Times New Roman" pitchFamily="18" charset="0"/>
                <a:cs typeface="Times New Roman" pitchFamily="18" charset="0"/>
              </a:rPr>
              <a:t>.</a:t>
            </a:r>
          </a:p>
          <a:p>
            <a:r>
              <a:rPr lang="ru-RU" sz="2400" b="1" dirty="0">
                <a:latin typeface="Times New Roman" pitchFamily="18" charset="0"/>
                <a:cs typeface="Times New Roman" pitchFamily="18" charset="0"/>
              </a:rPr>
              <a:t>6. </a:t>
            </a:r>
            <a:r>
              <a:rPr lang="ru-RU" sz="2400" b="1" dirty="0" err="1">
                <a:latin typeface="Times New Roman" pitchFamily="18" charset="0"/>
                <a:cs typeface="Times New Roman" pitchFamily="18" charset="0"/>
              </a:rPr>
              <a:t>Жиырма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жастар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шамасында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эпифизді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пластинаны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қалған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барлық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шеміршектер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тұтынады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эпифиз бен диафиз </a:t>
            </a:r>
            <a:r>
              <a:rPr lang="ru-RU" sz="2400" b="1" dirty="0" err="1">
                <a:latin typeface="Times New Roman" pitchFamily="18" charset="0"/>
                <a:cs typeface="Times New Roman" pitchFamily="18" charset="0"/>
              </a:rPr>
              <a:t>арасындағы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алшақтық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жабылады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Содан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кейін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біріншілік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және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екіншілік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қуыстар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қуысқа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біріктіріледі</a:t>
            </a:r>
            <a:r>
              <a:rPr lang="ru-RU" sz="2400" b="1" dirty="0">
                <a:latin typeface="Times New Roman" pitchFamily="18" charset="0"/>
                <a:cs typeface="Times New Roman" pitchFamily="18" charset="0"/>
              </a:rPr>
              <a:t>.</a:t>
            </a:r>
          </a:p>
          <a:p>
            <a:endParaRPr lang="ru-RU" dirty="0"/>
          </a:p>
          <a:p>
            <a:r>
              <a:rPr lang="ru-RU" dirty="0"/>
              <a:t> </a:t>
            </a:r>
          </a:p>
        </p:txBody>
      </p:sp>
    </p:spTree>
    <p:extLst>
      <p:ext uri="{BB962C8B-B14F-4D97-AF65-F5344CB8AC3E}">
        <p14:creationId xmlns:p14="http://schemas.microsoft.com/office/powerpoint/2010/main" val="184777207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43992" y="149692"/>
            <a:ext cx="6089650" cy="1077218"/>
          </a:xfrm>
          <a:prstGeom prst="rect">
            <a:avLst/>
          </a:prstGeom>
        </p:spPr>
        <p:txBody>
          <a:bodyPr>
            <a:spAutoFit/>
          </a:bodyPr>
          <a:lstStyle/>
          <a:p>
            <a:pPr algn="ctr"/>
            <a:r>
              <a:rPr lang="kk-KZ" sz="3200" b="1" dirty="0" smtClean="0">
                <a:solidFill>
                  <a:srgbClr val="FF0000"/>
                </a:solidFill>
                <a:latin typeface="Times New Roman" pitchFamily="18" charset="0"/>
                <a:cs typeface="Times New Roman" pitchFamily="18" charset="0"/>
              </a:rPr>
              <a:t>Оссификация орталығы және кеміктену орталығы</a:t>
            </a:r>
            <a:endParaRPr lang="ru-RU" sz="3200" b="1"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45" y="1439852"/>
            <a:ext cx="10709754" cy="479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 стрелкой 5"/>
          <p:cNvCxnSpPr/>
          <p:nvPr/>
        </p:nvCxnSpPr>
        <p:spPr>
          <a:xfrm>
            <a:off x="1966586" y="2843408"/>
            <a:ext cx="0" cy="676406"/>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8" name="Скругленный прямоугольник 7"/>
          <p:cNvSpPr/>
          <p:nvPr/>
        </p:nvSpPr>
        <p:spPr>
          <a:xfrm>
            <a:off x="1509386" y="2443973"/>
            <a:ext cx="914400" cy="51077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Кеміктену орталығы</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9" name="Правая фигурная скобка 8"/>
          <p:cNvSpPr/>
          <p:nvPr/>
        </p:nvSpPr>
        <p:spPr>
          <a:xfrm>
            <a:off x="2423786" y="3419605"/>
            <a:ext cx="582461" cy="288099"/>
          </a:xfrm>
          <a:prstGeom prst="rightBrac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10" name="Правая фигурная скобка 9"/>
          <p:cNvSpPr/>
          <p:nvPr/>
        </p:nvSpPr>
        <p:spPr>
          <a:xfrm>
            <a:off x="2605414" y="3945699"/>
            <a:ext cx="400833" cy="1302706"/>
          </a:xfrm>
          <a:prstGeom prst="rightBrac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cxnSp>
        <p:nvCxnSpPr>
          <p:cNvPr id="12" name="Прямая со стрелкой 11"/>
          <p:cNvCxnSpPr/>
          <p:nvPr/>
        </p:nvCxnSpPr>
        <p:spPr>
          <a:xfrm flipH="1">
            <a:off x="2423787" y="3836960"/>
            <a:ext cx="795402" cy="0"/>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4" name="Скругленный прямоугольник 13"/>
          <p:cNvSpPr/>
          <p:nvPr/>
        </p:nvSpPr>
        <p:spPr>
          <a:xfrm>
            <a:off x="3018772" y="3349557"/>
            <a:ext cx="814192"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эпифиз</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5" name="Скругленный прямоугольник 14"/>
          <p:cNvSpPr/>
          <p:nvPr/>
        </p:nvSpPr>
        <p:spPr>
          <a:xfrm>
            <a:off x="3018772" y="4426795"/>
            <a:ext cx="914400"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диафиз</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6" name="Скругленный прямоугольник 15"/>
          <p:cNvSpPr/>
          <p:nvPr/>
        </p:nvSpPr>
        <p:spPr>
          <a:xfrm>
            <a:off x="3219189" y="3707704"/>
            <a:ext cx="914400"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метафиз</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7" name="Правая фигурная скобка 16"/>
          <p:cNvSpPr/>
          <p:nvPr/>
        </p:nvSpPr>
        <p:spPr>
          <a:xfrm>
            <a:off x="2116899" y="5498926"/>
            <a:ext cx="688931" cy="250521"/>
          </a:xfrm>
          <a:prstGeom prst="rightBrac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18" name="Скругленный прямоугольник 17"/>
          <p:cNvSpPr/>
          <p:nvPr/>
        </p:nvSpPr>
        <p:spPr>
          <a:xfrm>
            <a:off x="2821487" y="5367587"/>
            <a:ext cx="1312101"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Оссификация орталығы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20" name="Прямая со стрелкой 19"/>
          <p:cNvCxnSpPr/>
          <p:nvPr/>
        </p:nvCxnSpPr>
        <p:spPr>
          <a:xfrm flipV="1">
            <a:off x="701458" y="4334005"/>
            <a:ext cx="1052186" cy="92790"/>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1" name="Скругленный прямоугольник 20"/>
          <p:cNvSpPr/>
          <p:nvPr/>
        </p:nvSpPr>
        <p:spPr>
          <a:xfrm>
            <a:off x="0" y="4256538"/>
            <a:ext cx="1227551"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Қан тамырлар</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2" name="Правая фигурная скобка 21"/>
          <p:cNvSpPr/>
          <p:nvPr/>
        </p:nvSpPr>
        <p:spPr>
          <a:xfrm>
            <a:off x="6450904" y="2954747"/>
            <a:ext cx="513567" cy="226864"/>
          </a:xfrm>
          <a:prstGeom prst="rightBrac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23" name="Скругленный прямоугольник 22"/>
          <p:cNvSpPr/>
          <p:nvPr/>
        </p:nvSpPr>
        <p:spPr>
          <a:xfrm>
            <a:off x="6964471" y="2788314"/>
            <a:ext cx="1064712"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Эпифиз</a:t>
            </a:r>
            <a:r>
              <a:rPr kumimoji="0" lang="kk-KZ" sz="1400" b="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 тақтайшасы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25" name="Прямая со стрелкой 24"/>
          <p:cNvCxnSpPr/>
          <p:nvPr/>
        </p:nvCxnSpPr>
        <p:spPr>
          <a:xfrm flipH="1" flipV="1">
            <a:off x="6100175" y="5624186"/>
            <a:ext cx="751562" cy="32839"/>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28" name="Скругленный прямоугольник 27"/>
          <p:cNvSpPr/>
          <p:nvPr/>
        </p:nvSpPr>
        <p:spPr>
          <a:xfrm>
            <a:off x="6851737" y="5498926"/>
            <a:ext cx="951979"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шеміршек</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30" name="Прямая со стрелкой 29"/>
          <p:cNvCxnSpPr/>
          <p:nvPr/>
        </p:nvCxnSpPr>
        <p:spPr>
          <a:xfrm flipH="1">
            <a:off x="6100175" y="4767309"/>
            <a:ext cx="864296" cy="600278"/>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1" name="Скругленный прямоугольник 30"/>
          <p:cNvSpPr/>
          <p:nvPr/>
        </p:nvSpPr>
        <p:spPr>
          <a:xfrm>
            <a:off x="6964471" y="4597052"/>
            <a:ext cx="901873"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метафиз</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33" name="Прямая со стрелкой 32"/>
          <p:cNvCxnSpPr/>
          <p:nvPr/>
        </p:nvCxnSpPr>
        <p:spPr>
          <a:xfrm>
            <a:off x="8342334" y="1665962"/>
            <a:ext cx="1139869" cy="0"/>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5" name="Скругленный прямоугольник 34"/>
          <p:cNvSpPr/>
          <p:nvPr/>
        </p:nvSpPr>
        <p:spPr>
          <a:xfrm>
            <a:off x="7690981" y="1419724"/>
            <a:ext cx="1221287"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Артикулалық шеміршек</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37" name="Прямая со стрелкой 36"/>
          <p:cNvCxnSpPr/>
          <p:nvPr/>
        </p:nvCxnSpPr>
        <p:spPr>
          <a:xfrm flipH="1">
            <a:off x="10359025" y="1998601"/>
            <a:ext cx="1089764" cy="0"/>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38" name="Скругленный прямоугольник 37"/>
          <p:cNvSpPr/>
          <p:nvPr/>
        </p:nvSpPr>
        <p:spPr>
          <a:xfrm>
            <a:off x="11323529" y="1709162"/>
            <a:ext cx="701457"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Жұқа сүйек</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40" name="Прямая со стрелкой 39"/>
          <p:cNvCxnSpPr/>
          <p:nvPr/>
        </p:nvCxnSpPr>
        <p:spPr>
          <a:xfrm flipH="1" flipV="1">
            <a:off x="10171134" y="2091847"/>
            <a:ext cx="1277655" cy="862900"/>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1" name="Скругленный прямоугольник 40"/>
          <p:cNvSpPr/>
          <p:nvPr/>
        </p:nvSpPr>
        <p:spPr>
          <a:xfrm>
            <a:off x="11440264" y="2699360"/>
            <a:ext cx="739036"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Эпифиз сызығы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43" name="Прямая со стрелкой 42"/>
          <p:cNvCxnSpPr>
            <a:stCxn id="2050" idx="3"/>
          </p:cNvCxnSpPr>
          <p:nvPr/>
        </p:nvCxnSpPr>
        <p:spPr>
          <a:xfrm flipH="1" flipV="1">
            <a:off x="10045874" y="3563654"/>
            <a:ext cx="1215025" cy="273307"/>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4" name="Скругленный прямоугольник 43"/>
          <p:cNvSpPr/>
          <p:nvPr/>
        </p:nvSpPr>
        <p:spPr>
          <a:xfrm>
            <a:off x="11260899" y="3629545"/>
            <a:ext cx="764087"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Май қуысы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48" name="Прямая со стрелкой 47"/>
          <p:cNvCxnSpPr/>
          <p:nvPr/>
        </p:nvCxnSpPr>
        <p:spPr>
          <a:xfrm flipV="1">
            <a:off x="8733642" y="3510420"/>
            <a:ext cx="848769" cy="43840"/>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9" name="Скругленный прямоугольник 48"/>
          <p:cNvSpPr/>
          <p:nvPr/>
        </p:nvSpPr>
        <p:spPr>
          <a:xfrm>
            <a:off x="8094814" y="3278237"/>
            <a:ext cx="914400"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Қоректік саңылау</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51" name="Прямая со стрелкой 50"/>
          <p:cNvCxnSpPr/>
          <p:nvPr/>
        </p:nvCxnSpPr>
        <p:spPr>
          <a:xfrm flipV="1">
            <a:off x="8733642" y="4256538"/>
            <a:ext cx="948977" cy="340514"/>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2" name="Скругленный прямоугольник 51"/>
          <p:cNvSpPr/>
          <p:nvPr/>
        </p:nvSpPr>
        <p:spPr>
          <a:xfrm>
            <a:off x="8342333" y="4276526"/>
            <a:ext cx="757825"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Жұқа сүйек</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cxnSp>
        <p:nvCxnSpPr>
          <p:cNvPr id="54" name="Прямая со стрелкой 53"/>
          <p:cNvCxnSpPr/>
          <p:nvPr/>
        </p:nvCxnSpPr>
        <p:spPr>
          <a:xfrm flipH="1" flipV="1">
            <a:off x="10809961" y="4565964"/>
            <a:ext cx="513568" cy="289439"/>
          </a:xfrm>
          <a:prstGeom prst="straightConnector1">
            <a:avLst/>
          </a:prstGeom>
          <a:noFill/>
          <a:ln w="25400" cap="flat">
            <a:solidFill>
              <a:schemeClr val="accent1"/>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5" name="Скругленный прямоугольник 54"/>
          <p:cNvSpPr/>
          <p:nvPr/>
        </p:nvSpPr>
        <p:spPr>
          <a:xfrm>
            <a:off x="11260899" y="4710683"/>
            <a:ext cx="730511"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периост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Tree>
    <p:extLst>
      <p:ext uri="{BB962C8B-B14F-4D97-AF65-F5344CB8AC3E}">
        <p14:creationId xmlns:p14="http://schemas.microsoft.com/office/powerpoint/2010/main" val="191537855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p:cNvGrpSpPr/>
          <p:nvPr/>
        </p:nvGrpSpPr>
        <p:grpSpPr>
          <a:xfrm>
            <a:off x="-74245" y="6205477"/>
            <a:ext cx="12248946" cy="755684"/>
            <a:chOff x="0" y="0"/>
            <a:chExt cx="12248944" cy="755683"/>
          </a:xfrm>
        </p:grpSpPr>
        <p:sp>
          <p:nvSpPr>
            <p:cNvPr id="167" name="Rectangle"/>
            <p:cNvSpPr/>
            <p:nvPr/>
          </p:nvSpPr>
          <p:spPr>
            <a:xfrm>
              <a:off x="2797108" y="18568"/>
              <a:ext cx="9451837"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168" name="Rectangle"/>
            <p:cNvSpPr/>
            <p:nvPr/>
          </p:nvSpPr>
          <p:spPr>
            <a:xfrm>
              <a:off x="58514" y="16857"/>
              <a:ext cx="2922811" cy="738827"/>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169" name="image1.png" descr="image1.png"/>
            <p:cNvPicPr>
              <a:picLocks noChangeAspect="1"/>
            </p:cNvPicPr>
            <p:nvPr/>
          </p:nvPicPr>
          <p:blipFill>
            <a:blip r:embed="rId3">
              <a:extLst/>
            </a:blip>
            <a:stretch>
              <a:fillRect/>
            </a:stretch>
          </p:blipFill>
          <p:spPr>
            <a:xfrm>
              <a:off x="-1" y="-1"/>
              <a:ext cx="704319" cy="613858"/>
            </a:xfrm>
            <a:prstGeom prst="rect">
              <a:avLst/>
            </a:prstGeom>
            <a:ln w="12700" cap="flat">
              <a:noFill/>
              <a:miter lim="400000"/>
            </a:ln>
            <a:effectLst/>
          </p:spPr>
        </p:pic>
        <p:sp>
          <p:nvSpPr>
            <p:cNvPr id="170" name="Al-Farabi Kazakh National University…"/>
            <p:cNvSpPr txBox="1"/>
            <p:nvPr/>
          </p:nvSpPr>
          <p:spPr>
            <a:xfrm>
              <a:off x="680786" y="257313"/>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72" name="Pre- Test   (10min)"/>
          <p:cNvSpPr txBox="1">
            <a:spLocks noGrp="1"/>
          </p:cNvSpPr>
          <p:nvPr>
            <p:ph type="title"/>
          </p:nvPr>
        </p:nvSpPr>
        <p:spPr>
          <a:xfrm>
            <a:off x="423945" y="583792"/>
            <a:ext cx="11348972" cy="762809"/>
          </a:xfrm>
          <a:prstGeom prst="rect">
            <a:avLst/>
          </a:prstGeom>
        </p:spPr>
        <p:txBody>
          <a:bodyPr>
            <a:noAutofit/>
          </a:bodyPr>
          <a:lstStyle>
            <a:lvl1pPr algn="ctr">
              <a:defRPr b="1">
                <a:latin typeface="Georgia"/>
                <a:ea typeface="Georgia"/>
                <a:cs typeface="Georgia"/>
                <a:sym typeface="Georgia"/>
              </a:defRPr>
            </a:lvl1pPr>
          </a:lstStyle>
          <a:p>
            <a:r>
              <a:rPr lang="kk-KZ" dirty="0" smtClean="0"/>
              <a:t>Жалғастырмас бұрын</a:t>
            </a:r>
            <a:endParaRPr dirty="0"/>
          </a:p>
        </p:txBody>
      </p:sp>
      <p:sp>
        <p:nvSpPr>
          <p:cNvPr id="173" name="1.Bone (osseous) tissue can be described as ________.…"/>
          <p:cNvSpPr txBox="1"/>
          <p:nvPr/>
        </p:nvSpPr>
        <p:spPr>
          <a:xfrm>
            <a:off x="443704" y="2167130"/>
            <a:ext cx="1098003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a:latin typeface="Helvetica"/>
                <a:ea typeface="Helvetica"/>
                <a:cs typeface="Helvetica"/>
                <a:sym typeface="Helvetica"/>
              </a:defRPr>
            </a:pPr>
            <a:r>
              <a:rPr lang="ru-RU" sz="2400" b="1" dirty="0" err="1" smtClean="0"/>
              <a:t>Сіздің</a:t>
            </a:r>
            <a:r>
              <a:rPr lang="ru-RU" sz="2400" b="1" dirty="0" smtClean="0"/>
              <a:t> </a:t>
            </a:r>
            <a:r>
              <a:rPr lang="ru-RU" sz="2400" b="1" dirty="0" err="1" smtClean="0"/>
              <a:t>қолыңызда</a:t>
            </a:r>
            <a:r>
              <a:rPr lang="ru-RU" sz="2400" b="1" dirty="0" smtClean="0"/>
              <a:t> </a:t>
            </a:r>
            <a:r>
              <a:rPr lang="ru-RU" sz="2400" b="1" dirty="0" err="1" smtClean="0"/>
              <a:t>белгіленбеген</a:t>
            </a:r>
            <a:r>
              <a:rPr lang="ru-RU" sz="2400" b="1" dirty="0" smtClean="0"/>
              <a:t> </a:t>
            </a:r>
            <a:r>
              <a:rPr lang="ru-RU" sz="2400" b="1" dirty="0" err="1" smtClean="0"/>
              <a:t>сүйек</a:t>
            </a:r>
            <a:r>
              <a:rPr lang="ru-RU" sz="2400" b="1" dirty="0" smtClean="0"/>
              <a:t> </a:t>
            </a:r>
            <a:r>
              <a:rPr lang="ru-RU" sz="2400" b="1" dirty="0" err="1" smtClean="0"/>
              <a:t>жасушасының</a:t>
            </a:r>
            <a:r>
              <a:rPr lang="ru-RU" sz="2400" b="1" dirty="0" smtClean="0"/>
              <a:t> </a:t>
            </a:r>
            <a:r>
              <a:rPr lang="ru-RU" sz="2400" b="1" dirty="0" err="1"/>
              <a:t>төрт</a:t>
            </a:r>
            <a:r>
              <a:rPr lang="ru-RU" sz="2400" b="1" dirty="0"/>
              <a:t> </a:t>
            </a:r>
            <a:r>
              <a:rPr lang="ru-RU" sz="2400" b="1" dirty="0" err="1" smtClean="0"/>
              <a:t>түрі</a:t>
            </a:r>
            <a:r>
              <a:rPr lang="ru-RU" sz="2400" b="1" dirty="0" smtClean="0"/>
              <a:t> </a:t>
            </a:r>
            <a:r>
              <a:rPr lang="ru-RU" sz="2400" b="1" dirty="0" err="1"/>
              <a:t>және</a:t>
            </a:r>
            <a:r>
              <a:rPr lang="ru-RU" sz="2400" b="1" dirty="0"/>
              <a:t> </a:t>
            </a:r>
            <a:r>
              <a:rPr lang="ru-RU" sz="2400" b="1" dirty="0" err="1"/>
              <a:t>олармен</a:t>
            </a:r>
            <a:r>
              <a:rPr lang="ru-RU" sz="2400" b="1" dirty="0"/>
              <a:t> </a:t>
            </a:r>
            <a:r>
              <a:rPr lang="ru-RU" sz="2400" b="1" dirty="0" err="1" smtClean="0"/>
              <a:t>көршілес</a:t>
            </a:r>
            <a:r>
              <a:rPr lang="ru-RU" sz="2400" b="1" dirty="0" smtClean="0"/>
              <a:t> </a:t>
            </a:r>
            <a:r>
              <a:rPr lang="ru-RU" sz="2400" b="1" dirty="0" err="1" smtClean="0"/>
              <a:t>жатқан</a:t>
            </a:r>
            <a:r>
              <a:rPr lang="ru-RU" sz="2400" b="1" dirty="0" smtClean="0"/>
              <a:t> </a:t>
            </a:r>
            <a:r>
              <a:rPr lang="ru-RU" sz="2400" b="1" dirty="0" err="1" smtClean="0"/>
              <a:t>тіндердің</a:t>
            </a:r>
            <a:r>
              <a:rPr lang="ru-RU" sz="2400" b="1" dirty="0" smtClean="0"/>
              <a:t> </a:t>
            </a:r>
            <a:r>
              <a:rPr lang="ru-RU" sz="2400" b="1" dirty="0" err="1" smtClean="0"/>
              <a:t>электронды</a:t>
            </a:r>
            <a:r>
              <a:rPr lang="ru-RU" sz="2400" b="1" dirty="0" smtClean="0"/>
              <a:t> </a:t>
            </a:r>
            <a:r>
              <a:rPr lang="ru-RU" sz="2400" b="1" dirty="0" err="1" smtClean="0"/>
              <a:t>микросуреттері</a:t>
            </a:r>
            <a:r>
              <a:rPr lang="ru-RU" sz="2400" b="1" dirty="0" smtClean="0"/>
              <a:t> бар </a:t>
            </a:r>
            <a:r>
              <a:rPr lang="ru-RU" sz="2400" b="1" dirty="0" err="1" smtClean="0"/>
              <a:t>делік</a:t>
            </a:r>
            <a:r>
              <a:rPr lang="ru-RU" sz="2400" b="1" dirty="0" smtClean="0"/>
              <a:t>. </a:t>
            </a:r>
            <a:r>
              <a:rPr lang="ru-RU" sz="2400" b="1" dirty="0" err="1" smtClean="0"/>
              <a:t>Төрт</a:t>
            </a:r>
            <a:r>
              <a:rPr lang="ru-RU" sz="2400" b="1" dirty="0" smtClean="0"/>
              <a:t> </a:t>
            </a:r>
            <a:r>
              <a:rPr lang="ru-RU" sz="2400" b="1" dirty="0" err="1" smtClean="0"/>
              <a:t>жасушаны</a:t>
            </a:r>
            <a:r>
              <a:rPr lang="ru-RU" sz="2400" b="1" dirty="0" smtClean="0"/>
              <a:t> </a:t>
            </a:r>
            <a:r>
              <a:rPr lang="ru-RU" sz="2400" b="1" dirty="0" err="1" smtClean="0"/>
              <a:t>атап</a:t>
            </a:r>
            <a:r>
              <a:rPr lang="ru-RU" sz="2400" b="1" dirty="0" smtClean="0"/>
              <a:t>, </a:t>
            </a:r>
            <a:r>
              <a:rPr lang="ru-RU" sz="2400" b="1" dirty="0" err="1" smtClean="0"/>
              <a:t>түсіндіріп</a:t>
            </a:r>
            <a:r>
              <a:rPr lang="ru-RU" sz="2400" b="1" dirty="0" smtClean="0"/>
              <a:t> </a:t>
            </a:r>
            <a:r>
              <a:rPr lang="ru-RU" sz="2400" b="1" dirty="0" err="1" smtClean="0"/>
              <a:t>және</a:t>
            </a:r>
            <a:r>
              <a:rPr lang="ru-RU" sz="2400" b="1" dirty="0" smtClean="0"/>
              <a:t> </a:t>
            </a:r>
            <a:r>
              <a:rPr lang="ru-RU" sz="2400" b="1" dirty="0" err="1" smtClean="0"/>
              <a:t>оларды</a:t>
            </a:r>
            <a:r>
              <a:rPr lang="ru-RU" sz="2400" b="1" dirty="0" smtClean="0"/>
              <a:t> </a:t>
            </a:r>
            <a:r>
              <a:rPr lang="ru-RU" sz="2400" b="1" dirty="0" err="1" smtClean="0"/>
              <a:t>қарап</a:t>
            </a:r>
            <a:r>
              <a:rPr lang="ru-RU" sz="2400" b="1" dirty="0" smtClean="0"/>
              <a:t> </a:t>
            </a:r>
            <a:r>
              <a:rPr lang="ru-RU" sz="2400" b="1" dirty="0" err="1"/>
              <a:t>әрқайсысын</a:t>
            </a:r>
            <a:r>
              <a:rPr lang="ru-RU" sz="2400" b="1" dirty="0"/>
              <a:t> </a:t>
            </a:r>
            <a:r>
              <a:rPr lang="ru-RU" sz="2400" b="1" dirty="0" err="1" smtClean="0"/>
              <a:t>бір-бірінен</a:t>
            </a:r>
            <a:r>
              <a:rPr lang="ru-RU" sz="2400" b="1" dirty="0" smtClean="0"/>
              <a:t> </a:t>
            </a:r>
            <a:r>
              <a:rPr lang="ru-RU" sz="2400" b="1" dirty="0" err="1" smtClean="0"/>
              <a:t>ажыратып</a:t>
            </a:r>
            <a:r>
              <a:rPr lang="ru-RU" sz="2400" b="1" dirty="0" smtClean="0"/>
              <a:t> </a:t>
            </a:r>
            <a:r>
              <a:rPr lang="ru-RU" sz="2400" b="1" dirty="0" err="1" smtClean="0"/>
              <a:t>беріңіз</a:t>
            </a:r>
            <a:r>
              <a:rPr lang="ru-RU" sz="2400" b="1" dirty="0" smtClean="0"/>
              <a:t>.</a:t>
            </a:r>
          </a:p>
          <a:p>
            <a:pPr defTabSz="457200">
              <a:defRPr>
                <a:latin typeface="Helvetica"/>
                <a:ea typeface="Helvetica"/>
                <a:cs typeface="Helvetica"/>
                <a:sym typeface="Helvetica"/>
              </a:defRPr>
            </a:pPr>
            <a:r>
              <a:rPr lang="ru-RU" sz="2400" b="1" dirty="0" err="1" smtClean="0"/>
              <a:t>Сүйек</a:t>
            </a:r>
            <a:r>
              <a:rPr lang="ru-RU" sz="2400" b="1" dirty="0" smtClean="0"/>
              <a:t> </a:t>
            </a:r>
            <a:r>
              <a:rPr lang="ru-RU" sz="2400" b="1" dirty="0" err="1"/>
              <a:t>кемігінің</a:t>
            </a:r>
            <a:r>
              <a:rPr lang="ru-RU" sz="2400" b="1" dirty="0"/>
              <a:t> </a:t>
            </a:r>
            <a:r>
              <a:rPr lang="ru-RU" sz="2400" b="1" dirty="0" err="1"/>
              <a:t>екі</a:t>
            </a:r>
            <a:r>
              <a:rPr lang="ru-RU" sz="2400" b="1" dirty="0"/>
              <a:t> </a:t>
            </a:r>
            <a:r>
              <a:rPr lang="ru-RU" sz="2400" b="1" dirty="0" err="1" smtClean="0"/>
              <a:t>түрін</a:t>
            </a:r>
            <a:r>
              <a:rPr lang="ru-RU" sz="2400" b="1" dirty="0" smtClean="0"/>
              <a:t> </a:t>
            </a:r>
            <a:r>
              <a:rPr lang="ru-RU" sz="2400" b="1" dirty="0" err="1" smtClean="0"/>
              <a:t>атаңыз</a:t>
            </a:r>
            <a:r>
              <a:rPr lang="ru-RU" sz="2400" b="1" dirty="0" smtClean="0"/>
              <a:t>? </a:t>
            </a:r>
            <a:r>
              <a:rPr lang="ru-RU" sz="2400" b="1" dirty="0" err="1" smtClean="0"/>
              <a:t>Қан</a:t>
            </a:r>
            <a:r>
              <a:rPr lang="ru-RU" sz="2400" b="1" dirty="0" smtClean="0"/>
              <a:t> </a:t>
            </a:r>
            <a:r>
              <a:rPr lang="ru-RU" sz="2400" b="1" dirty="0" err="1" smtClean="0"/>
              <a:t>түзетін</a:t>
            </a:r>
            <a:r>
              <a:rPr lang="ru-RU" sz="2400" b="1" dirty="0" smtClean="0"/>
              <a:t> </a:t>
            </a:r>
            <a:r>
              <a:rPr lang="ru-RU" sz="2400" b="1" dirty="0" err="1"/>
              <a:t>тін</a:t>
            </a:r>
            <a:r>
              <a:rPr lang="ru-RU" sz="2400" b="1" dirty="0"/>
              <a:t> </a:t>
            </a:r>
            <a:r>
              <a:rPr lang="ru-RU" sz="2400" b="1" dirty="0" err="1"/>
              <a:t>дегеніміз</a:t>
            </a:r>
            <a:r>
              <a:rPr lang="ru-RU" sz="2400" b="1" dirty="0"/>
              <a:t> не? </a:t>
            </a:r>
            <a:r>
              <a:rPr lang="ru-RU" sz="2400" b="1" dirty="0" err="1"/>
              <a:t>Бұл</a:t>
            </a:r>
            <a:r>
              <a:rPr lang="ru-RU" sz="2400" b="1" dirty="0"/>
              <a:t> </a:t>
            </a:r>
            <a:r>
              <a:rPr lang="ru-RU" sz="2400" b="1" dirty="0" err="1"/>
              <a:t>сипаттамаға</a:t>
            </a:r>
            <a:r>
              <a:rPr lang="ru-RU" sz="2400" b="1" dirty="0"/>
              <a:t> </a:t>
            </a:r>
            <a:r>
              <a:rPr lang="ru-RU" sz="2400" b="1" dirty="0" err="1"/>
              <a:t>сүйек</a:t>
            </a:r>
            <a:r>
              <a:rPr lang="ru-RU" sz="2400" b="1" dirty="0"/>
              <a:t> </a:t>
            </a:r>
            <a:r>
              <a:rPr lang="ru-RU" sz="2400" b="1" dirty="0" err="1"/>
              <a:t>кемігінің</a:t>
            </a:r>
            <a:r>
              <a:rPr lang="ru-RU" sz="2400" b="1" dirty="0"/>
              <a:t> </a:t>
            </a:r>
            <a:r>
              <a:rPr lang="ru-RU" sz="2400" b="1" dirty="0" err="1"/>
              <a:t>қай</a:t>
            </a:r>
            <a:r>
              <a:rPr lang="ru-RU" sz="2400" b="1" dirty="0"/>
              <a:t> </a:t>
            </a:r>
            <a:r>
              <a:rPr lang="ru-RU" sz="2400" b="1" dirty="0" err="1"/>
              <a:t>түрі</a:t>
            </a:r>
            <a:r>
              <a:rPr lang="ru-RU" sz="2400" b="1" dirty="0"/>
              <a:t> </a:t>
            </a:r>
            <a:r>
              <a:rPr lang="ru-RU" sz="2400" b="1" dirty="0" err="1" smtClean="0"/>
              <a:t>сәйкес</a:t>
            </a:r>
            <a:r>
              <a:rPr lang="ru-RU" sz="2400" b="1" dirty="0" smtClean="0"/>
              <a:t> </a:t>
            </a:r>
            <a:r>
              <a:rPr lang="ru-RU" sz="2400" b="1" dirty="0" err="1"/>
              <a:t>келеді</a:t>
            </a:r>
            <a:r>
              <a:rPr lang="ru-RU" sz="2400" b="1" dirty="0"/>
              <a:t>? </a:t>
            </a:r>
            <a:endParaRPr lang="ru-RU" sz="2400" b="1"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99" y="400834"/>
            <a:ext cx="1614526" cy="147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p:cNvGrpSpPr/>
          <p:nvPr/>
        </p:nvGrpSpPr>
        <p:grpSpPr>
          <a:xfrm>
            <a:off x="-74245" y="6205477"/>
            <a:ext cx="12248946" cy="755684"/>
            <a:chOff x="0" y="0"/>
            <a:chExt cx="12248944" cy="755683"/>
          </a:xfrm>
        </p:grpSpPr>
        <p:sp>
          <p:nvSpPr>
            <p:cNvPr id="167" name="Rectangle"/>
            <p:cNvSpPr/>
            <p:nvPr/>
          </p:nvSpPr>
          <p:spPr>
            <a:xfrm>
              <a:off x="2797108" y="18568"/>
              <a:ext cx="9451837"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168" name="Rectangle"/>
            <p:cNvSpPr/>
            <p:nvPr/>
          </p:nvSpPr>
          <p:spPr>
            <a:xfrm>
              <a:off x="58514" y="16857"/>
              <a:ext cx="2922811" cy="738827"/>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169" name="image1.png" descr="image1.png"/>
            <p:cNvPicPr>
              <a:picLocks noChangeAspect="1"/>
            </p:cNvPicPr>
            <p:nvPr/>
          </p:nvPicPr>
          <p:blipFill>
            <a:blip r:embed="rId3">
              <a:extLst/>
            </a:blip>
            <a:stretch>
              <a:fillRect/>
            </a:stretch>
          </p:blipFill>
          <p:spPr>
            <a:xfrm>
              <a:off x="-1" y="-1"/>
              <a:ext cx="704319" cy="613858"/>
            </a:xfrm>
            <a:prstGeom prst="rect">
              <a:avLst/>
            </a:prstGeom>
            <a:ln w="12700" cap="flat">
              <a:noFill/>
              <a:miter lim="400000"/>
            </a:ln>
            <a:effectLst/>
          </p:spPr>
        </p:pic>
        <p:sp>
          <p:nvSpPr>
            <p:cNvPr id="170" name="Al-Farabi Kazakh National University…"/>
            <p:cNvSpPr txBox="1"/>
            <p:nvPr/>
          </p:nvSpPr>
          <p:spPr>
            <a:xfrm>
              <a:off x="680786" y="257313"/>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73" name="1.Bone (osseous) tissue can be described as ________.…"/>
          <p:cNvSpPr txBox="1"/>
          <p:nvPr/>
        </p:nvSpPr>
        <p:spPr>
          <a:xfrm>
            <a:off x="443704" y="3136627"/>
            <a:ext cx="10980034"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a:latin typeface="Helvetica"/>
                <a:ea typeface="Helvetica"/>
                <a:cs typeface="Helvetica"/>
                <a:sym typeface="Helvetica"/>
              </a:defRPr>
            </a:pPr>
            <a:endParaRP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04" y="0"/>
            <a:ext cx="11355814" cy="620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175364" y="5456804"/>
            <a:ext cx="2079321" cy="715085"/>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b="1" dirty="0" smtClean="0"/>
              <a:t>Остеоцит (сүйек тінін ұстайды)</a:t>
            </a:r>
            <a:endParaRPr kumimoji="0" lang="ru-RU" b="1" i="0" u="none" strike="noStrike" cap="none" spc="0" normalizeH="0" baseline="0" dirty="0">
              <a:ln>
                <a:noFill/>
              </a:ln>
              <a:solidFill>
                <a:srgbClr val="000000"/>
              </a:solidFill>
              <a:effectLst/>
              <a:uFillTx/>
              <a:sym typeface="Lucida Grande"/>
            </a:endParaRPr>
          </a:p>
        </p:txBody>
      </p:sp>
      <p:sp>
        <p:nvSpPr>
          <p:cNvPr id="3" name="Скругленный прямоугольник 2"/>
          <p:cNvSpPr/>
          <p:nvPr/>
        </p:nvSpPr>
        <p:spPr>
          <a:xfrm>
            <a:off x="2722863" y="5418388"/>
            <a:ext cx="2813641" cy="715085"/>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dirty="0" smtClean="0"/>
              <a:t>Остеобласт (сүйек матрицасын құрайды)</a:t>
            </a:r>
            <a:endParaRPr kumimoji="0" lang="ru-RU" sz="1800" b="0" i="0" u="none" strike="noStrike" cap="none" spc="0" normalizeH="0" baseline="0" dirty="0">
              <a:ln>
                <a:noFill/>
              </a:ln>
              <a:solidFill>
                <a:srgbClr val="000000"/>
              </a:solidFill>
              <a:effectLst/>
              <a:uFillTx/>
              <a:latin typeface="Lucida Grande"/>
              <a:ea typeface="Lucida Grande"/>
              <a:cs typeface="Lucida Grande"/>
              <a:sym typeface="Lucida Grande"/>
            </a:endParaRPr>
          </a:p>
        </p:txBody>
      </p:sp>
      <p:sp>
        <p:nvSpPr>
          <p:cNvPr id="4" name="Скругленный прямоугольник 3"/>
          <p:cNvSpPr/>
          <p:nvPr/>
        </p:nvSpPr>
        <p:spPr>
          <a:xfrm>
            <a:off x="6269277" y="5390734"/>
            <a:ext cx="2392471" cy="715085"/>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dirty="0" smtClean="0"/>
              <a:t>Остеогенді жасуша (бағаналы жасуша)</a:t>
            </a:r>
            <a:endParaRPr kumimoji="0" lang="ru-RU" sz="1800" b="0" i="0" u="none" strike="noStrike" cap="none" spc="0" normalizeH="0" baseline="0" dirty="0">
              <a:ln>
                <a:noFill/>
              </a:ln>
              <a:solidFill>
                <a:srgbClr val="000000"/>
              </a:solidFill>
              <a:effectLst/>
              <a:uFillTx/>
              <a:latin typeface="Lucida Grande"/>
              <a:ea typeface="Lucida Grande"/>
              <a:cs typeface="Lucida Grande"/>
              <a:sym typeface="Lucida Grande"/>
            </a:endParaRPr>
          </a:p>
        </p:txBody>
      </p:sp>
      <p:sp>
        <p:nvSpPr>
          <p:cNvPr id="5" name="Скругленный прямоугольник 4"/>
          <p:cNvSpPr/>
          <p:nvPr/>
        </p:nvSpPr>
        <p:spPr>
          <a:xfrm>
            <a:off x="9244208" y="5362791"/>
            <a:ext cx="2555310" cy="715085"/>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800" b="0" i="0" u="none" strike="noStrike" cap="none" spc="0" normalizeH="0" baseline="0" dirty="0" smtClean="0">
                <a:ln>
                  <a:noFill/>
                </a:ln>
                <a:solidFill>
                  <a:srgbClr val="000000"/>
                </a:solidFill>
                <a:effectLst/>
                <a:uFillTx/>
                <a:latin typeface="Lucida Grande"/>
                <a:ea typeface="Lucida Grande"/>
                <a:cs typeface="Lucida Grande"/>
                <a:sym typeface="Lucida Grande"/>
              </a:rPr>
              <a:t>Остеокласт (сүйекті қалпына келтіреді)</a:t>
            </a:r>
            <a:endParaRPr kumimoji="0" lang="ru-RU" sz="1800" b="0" i="0" u="none" strike="noStrike" cap="none" spc="0" normalizeH="0" baseline="0" dirty="0">
              <a:ln>
                <a:noFill/>
              </a:ln>
              <a:solidFill>
                <a:srgbClr val="000000"/>
              </a:solidFill>
              <a:effectLst/>
              <a:uFillTx/>
              <a:latin typeface="Lucida Grande"/>
              <a:ea typeface="Lucida Grande"/>
              <a:cs typeface="Lucida Grande"/>
              <a:sym typeface="Lucida Grande"/>
            </a:endParaRPr>
          </a:p>
        </p:txBody>
      </p:sp>
    </p:spTree>
    <p:extLst>
      <p:ext uri="{BB962C8B-B14F-4D97-AF65-F5344CB8AC3E}">
        <p14:creationId xmlns:p14="http://schemas.microsoft.com/office/powerpoint/2010/main" val="71702597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p:cNvGrpSpPr/>
          <p:nvPr/>
        </p:nvGrpSpPr>
        <p:grpSpPr>
          <a:xfrm>
            <a:off x="-74245" y="6205477"/>
            <a:ext cx="12248946" cy="755684"/>
            <a:chOff x="0" y="0"/>
            <a:chExt cx="12248944" cy="755683"/>
          </a:xfrm>
        </p:grpSpPr>
        <p:sp>
          <p:nvSpPr>
            <p:cNvPr id="167" name="Rectangle"/>
            <p:cNvSpPr/>
            <p:nvPr/>
          </p:nvSpPr>
          <p:spPr>
            <a:xfrm>
              <a:off x="2797108" y="18568"/>
              <a:ext cx="9451837"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168" name="Rectangle"/>
            <p:cNvSpPr/>
            <p:nvPr/>
          </p:nvSpPr>
          <p:spPr>
            <a:xfrm>
              <a:off x="58514" y="16857"/>
              <a:ext cx="2922811" cy="738827"/>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169" name="image1.png" descr="image1.png"/>
            <p:cNvPicPr>
              <a:picLocks noChangeAspect="1"/>
            </p:cNvPicPr>
            <p:nvPr/>
          </p:nvPicPr>
          <p:blipFill>
            <a:blip r:embed="rId3">
              <a:extLst/>
            </a:blip>
            <a:stretch>
              <a:fillRect/>
            </a:stretch>
          </p:blipFill>
          <p:spPr>
            <a:xfrm>
              <a:off x="-1" y="-1"/>
              <a:ext cx="704319" cy="613858"/>
            </a:xfrm>
            <a:prstGeom prst="rect">
              <a:avLst/>
            </a:prstGeom>
            <a:ln w="12700" cap="flat">
              <a:noFill/>
              <a:miter lim="400000"/>
            </a:ln>
            <a:effectLst/>
          </p:spPr>
        </p:pic>
        <p:sp>
          <p:nvSpPr>
            <p:cNvPr id="170" name="Al-Farabi Kazakh National University…"/>
            <p:cNvSpPr txBox="1"/>
            <p:nvPr/>
          </p:nvSpPr>
          <p:spPr>
            <a:xfrm>
              <a:off x="680786" y="257313"/>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73" name="1.Bone (osseous) tissue can be described as ________.…"/>
          <p:cNvSpPr txBox="1"/>
          <p:nvPr/>
        </p:nvSpPr>
        <p:spPr>
          <a:xfrm>
            <a:off x="443704" y="3136627"/>
            <a:ext cx="10980034"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a:latin typeface="Helvetica"/>
                <a:ea typeface="Helvetica"/>
                <a:cs typeface="Helvetica"/>
                <a:sym typeface="Helvetica"/>
              </a:defRPr>
            </a:pPr>
            <a:endParaRPr dirty="0"/>
          </a:p>
        </p:txBody>
      </p:sp>
      <p:graphicFrame>
        <p:nvGraphicFramePr>
          <p:cNvPr id="3" name="Таблица 2"/>
          <p:cNvGraphicFramePr>
            <a:graphicFrameLocks noGrp="1"/>
          </p:cNvGraphicFramePr>
          <p:nvPr>
            <p:extLst>
              <p:ext uri="{D42A27DB-BD31-4B8C-83A1-F6EECF244321}">
                <p14:modId xmlns:p14="http://schemas.microsoft.com/office/powerpoint/2010/main" val="1870289061"/>
              </p:ext>
            </p:extLst>
          </p:nvPr>
        </p:nvGraphicFramePr>
        <p:xfrm>
          <a:off x="443704" y="375780"/>
          <a:ext cx="11418444" cy="5557622"/>
        </p:xfrm>
        <a:graphic>
          <a:graphicData uri="http://schemas.openxmlformats.org/drawingml/2006/table">
            <a:tbl>
              <a:tblPr bandRow="1">
                <a:tableStyleId>{4C3C2611-4C71-4FC5-86AE-919BDF0F9419}</a:tableStyleId>
              </a:tblPr>
              <a:tblGrid>
                <a:gridCol w="2156555">
                  <a:extLst>
                    <a:ext uri="{9D8B030D-6E8A-4147-A177-3AD203B41FA5}">
                      <a16:colId xmlns:a16="http://schemas.microsoft.com/office/drawing/2014/main" val="20000"/>
                    </a:ext>
                  </a:extLst>
                </a:gridCol>
                <a:gridCol w="3599221">
                  <a:extLst>
                    <a:ext uri="{9D8B030D-6E8A-4147-A177-3AD203B41FA5}">
                      <a16:colId xmlns:a16="http://schemas.microsoft.com/office/drawing/2014/main" val="20001"/>
                    </a:ext>
                  </a:extLst>
                </a:gridCol>
                <a:gridCol w="5662668">
                  <a:extLst>
                    <a:ext uri="{9D8B030D-6E8A-4147-A177-3AD203B41FA5}">
                      <a16:colId xmlns:a16="http://schemas.microsoft.com/office/drawing/2014/main" val="20002"/>
                    </a:ext>
                  </a:extLst>
                </a:gridCol>
              </a:tblGrid>
              <a:tr h="685089">
                <a:tc gridSpan="3">
                  <a:txBody>
                    <a:bodyPr/>
                    <a:lstStyle/>
                    <a:p>
                      <a:pPr algn="l">
                        <a:defRPr sz="1800"/>
                      </a:pPr>
                      <a:r>
                        <a:rPr lang="kk-KZ" sz="2000" b="1" dirty="0" smtClean="0">
                          <a:latin typeface="Times New Roman" pitchFamily="18" charset="0"/>
                          <a:ea typeface="Georgia"/>
                          <a:cs typeface="Times New Roman" pitchFamily="18" charset="0"/>
                          <a:sym typeface="Georgia"/>
                        </a:rPr>
                        <a:t>Сүйек жасушалары</a:t>
                      </a:r>
                      <a:endParaRPr sz="2000" b="1" dirty="0">
                        <a:latin typeface="Times New Roman" pitchFamily="18" charset="0"/>
                        <a:ea typeface="Georgia"/>
                        <a:cs typeface="Times New Roman" pitchFamily="18" charset="0"/>
                        <a:sym typeface="Georgia"/>
                      </a:endParaRPr>
                    </a:p>
                  </a:txBody>
                  <a:tcPr marL="114300" marR="114300" marT="114300" marB="114300" anchor="ctr" horzOverflow="overflow">
                    <a:lnL w="12700">
                      <a:solidFill>
                        <a:srgbClr val="DDDDDD"/>
                      </a:solidFill>
                      <a:miter lim="400000"/>
                    </a:lnL>
                    <a:lnT w="12700">
                      <a:solidFill>
                        <a:srgbClr val="DDDDDD"/>
                      </a:solidFill>
                      <a:miter lim="400000"/>
                    </a:lnT>
                    <a:lnB w="12700">
                      <a:solidFill>
                        <a:srgbClr val="DDDDDD"/>
                      </a:solidFill>
                      <a:miter lim="400000"/>
                    </a:lnB>
                    <a:solidFill>
                      <a:srgbClr val="E7E7E7"/>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5089">
                <a:tc>
                  <a:txBody>
                    <a:bodyPr/>
                    <a:lstStyle/>
                    <a:p>
                      <a:pPr algn="l">
                        <a:defRPr sz="1800"/>
                      </a:pPr>
                      <a:r>
                        <a:rPr lang="kk-KZ" sz="2000" b="1" dirty="0" smtClean="0">
                          <a:latin typeface="Times New Roman" pitchFamily="18" charset="0"/>
                          <a:ea typeface="Georgia"/>
                          <a:cs typeface="Times New Roman" pitchFamily="18" charset="0"/>
                          <a:sym typeface="Georgia"/>
                        </a:rPr>
                        <a:t>Жасуша түрі</a:t>
                      </a:r>
                      <a:endParaRPr sz="2000" b="1" dirty="0">
                        <a:latin typeface="Times New Roman" pitchFamily="18" charset="0"/>
                        <a:ea typeface="Georgia"/>
                        <a:cs typeface="Times New Roman" pitchFamily="18" charset="0"/>
                        <a:sym typeface="Georgia"/>
                      </a:endParaRPr>
                    </a:p>
                  </a:txBody>
                  <a:tcPr marL="114300" marR="114300" marT="114300" marB="1143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E7E7E7"/>
                    </a:solidFill>
                  </a:tcPr>
                </a:tc>
                <a:tc>
                  <a:txBody>
                    <a:bodyPr/>
                    <a:lstStyle/>
                    <a:p>
                      <a:pPr algn="l">
                        <a:defRPr sz="1800"/>
                      </a:pPr>
                      <a:r>
                        <a:rPr lang="kk-KZ" sz="2000" b="1" dirty="0" smtClean="0">
                          <a:latin typeface="Times New Roman" pitchFamily="18" charset="0"/>
                          <a:ea typeface="Georgia"/>
                          <a:cs typeface="Times New Roman" pitchFamily="18" charset="0"/>
                          <a:sym typeface="Georgia"/>
                        </a:rPr>
                        <a:t>Қызметі</a:t>
                      </a:r>
                      <a:endParaRPr sz="2000" b="1" dirty="0">
                        <a:latin typeface="Times New Roman" pitchFamily="18" charset="0"/>
                        <a:ea typeface="Georgia"/>
                        <a:cs typeface="Times New Roman" pitchFamily="18" charset="0"/>
                        <a:sym typeface="Georgia"/>
                      </a:endParaRPr>
                    </a:p>
                  </a:txBody>
                  <a:tcPr marL="114300" marR="114300" marT="114300" marB="1143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E7E7E7"/>
                    </a:solidFill>
                  </a:tcPr>
                </a:tc>
                <a:tc>
                  <a:txBody>
                    <a:bodyPr/>
                    <a:lstStyle/>
                    <a:p>
                      <a:pPr algn="l">
                        <a:defRPr sz="1800"/>
                      </a:pPr>
                      <a:r>
                        <a:rPr lang="kk-KZ" sz="2000" b="1" dirty="0" smtClean="0">
                          <a:latin typeface="Times New Roman" pitchFamily="18" charset="0"/>
                          <a:ea typeface="Georgia"/>
                          <a:cs typeface="Times New Roman" pitchFamily="18" charset="0"/>
                          <a:sym typeface="Georgia"/>
                        </a:rPr>
                        <a:t>Орналасуы</a:t>
                      </a:r>
                      <a:endParaRPr sz="2000" b="1" dirty="0">
                        <a:latin typeface="Times New Roman" pitchFamily="18" charset="0"/>
                        <a:ea typeface="Georgia"/>
                        <a:cs typeface="Times New Roman" pitchFamily="18" charset="0"/>
                        <a:sym typeface="Georgia"/>
                      </a:endParaRPr>
                    </a:p>
                  </a:txBody>
                  <a:tcPr marL="114300" marR="114300" marT="114300" marB="1143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E7E7E7"/>
                    </a:solidFill>
                  </a:tcPr>
                </a:tc>
                <a:extLst>
                  <a:ext uri="{0D108BD9-81ED-4DB2-BD59-A6C34878D82A}">
                    <a16:rowId xmlns:a16="http://schemas.microsoft.com/office/drawing/2014/main" val="10001"/>
                  </a:ext>
                </a:extLst>
              </a:tr>
              <a:tr h="578044">
                <a:tc>
                  <a:txBody>
                    <a:bodyPr/>
                    <a:lstStyle/>
                    <a:p>
                      <a:pPr algn="l">
                        <a:defRPr sz="1800"/>
                      </a:pPr>
                      <a:r>
                        <a:rPr lang="kk-KZ" sz="2000" b="1" dirty="0" smtClean="0">
                          <a:latin typeface="Times New Roman" pitchFamily="18" charset="0"/>
                          <a:ea typeface="Georgia"/>
                          <a:cs typeface="Times New Roman" pitchFamily="18" charset="0"/>
                          <a:sym typeface="Georgia"/>
                        </a:rPr>
                        <a:t>Остеогенді</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kk-KZ" sz="2000" b="1" dirty="0" smtClean="0">
                          <a:latin typeface="Times New Roman" pitchFamily="18" charset="0"/>
                          <a:ea typeface="Georgia"/>
                          <a:cs typeface="Times New Roman" pitchFamily="18" charset="0"/>
                          <a:sym typeface="Georgia"/>
                        </a:rPr>
                        <a:t>Остеобластарға айналу</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kk-KZ" sz="2000" b="1" dirty="0" smtClean="0">
                          <a:latin typeface="Times New Roman" pitchFamily="18" charset="0"/>
                          <a:ea typeface="Georgia"/>
                          <a:cs typeface="Times New Roman" pitchFamily="18" charset="0"/>
                          <a:sym typeface="Georgia"/>
                        </a:rPr>
                        <a:t>Эндостеум</a:t>
                      </a:r>
                      <a:r>
                        <a:rPr sz="2000" b="1" dirty="0" smtClean="0">
                          <a:latin typeface="Times New Roman" pitchFamily="18" charset="0"/>
                          <a:ea typeface="Georgia"/>
                          <a:cs typeface="Times New Roman" pitchFamily="18" charset="0"/>
                          <a:sym typeface="Georgia"/>
                        </a:rPr>
                        <a:t>, </a:t>
                      </a:r>
                      <a:r>
                        <a:rPr lang="kk-KZ" sz="2000" b="1" dirty="0" smtClean="0">
                          <a:latin typeface="Times New Roman" pitchFamily="18" charset="0"/>
                          <a:ea typeface="Georgia"/>
                          <a:cs typeface="Times New Roman" pitchFamily="18" charset="0"/>
                          <a:sym typeface="Georgia"/>
                        </a:rPr>
                        <a:t>периостеумның жасушалық қабаты</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2"/>
                  </a:ext>
                </a:extLst>
              </a:tr>
              <a:tr h="899179">
                <a:tc>
                  <a:txBody>
                    <a:bodyPr/>
                    <a:lstStyle/>
                    <a:p>
                      <a:pPr algn="l">
                        <a:defRPr sz="1800"/>
                      </a:pPr>
                      <a:r>
                        <a:rPr sz="2000" b="1" dirty="0" smtClean="0">
                          <a:latin typeface="Times New Roman" pitchFamily="18" charset="0"/>
                          <a:ea typeface="Georgia"/>
                          <a:cs typeface="Times New Roman" pitchFamily="18" charset="0"/>
                          <a:sym typeface="Georgia"/>
                        </a:rPr>
                        <a:t>O</a:t>
                      </a:r>
                      <a:r>
                        <a:rPr lang="kk-KZ" sz="2000" b="1" dirty="0" smtClean="0">
                          <a:latin typeface="Times New Roman" pitchFamily="18" charset="0"/>
                          <a:ea typeface="Georgia"/>
                          <a:cs typeface="Times New Roman" pitchFamily="18" charset="0"/>
                          <a:sym typeface="Georgia"/>
                        </a:rPr>
                        <a:t>стеобласт</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kk-KZ" sz="2000" b="1" dirty="0" smtClean="0">
                          <a:latin typeface="Times New Roman" pitchFamily="18" charset="0"/>
                          <a:ea typeface="Georgia"/>
                          <a:cs typeface="Times New Roman" pitchFamily="18" charset="0"/>
                          <a:sym typeface="Georgia"/>
                        </a:rPr>
                        <a:t>Сүйектің пайда болуы</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kk-KZ" sz="2000" b="1" dirty="0" smtClean="0">
                          <a:latin typeface="Times New Roman" pitchFamily="18" charset="0"/>
                          <a:cs typeface="Times New Roman" pitchFamily="18" charset="0"/>
                        </a:rPr>
                        <a:t>Эндостеум, периостеумның жасушалық қабаты, өсіп келе жатқан сүйек бөліктері</a:t>
                      </a:r>
                      <a:endParaRPr sz="2000" b="1" dirty="0" err="1">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3"/>
                  </a:ext>
                </a:extLst>
              </a:tr>
              <a:tr h="941997">
                <a:tc>
                  <a:txBody>
                    <a:bodyPr/>
                    <a:lstStyle/>
                    <a:p>
                      <a:pPr algn="l">
                        <a:defRPr sz="1800"/>
                      </a:pPr>
                      <a:r>
                        <a:rPr sz="2000" b="1" dirty="0" smtClean="0">
                          <a:latin typeface="Times New Roman" pitchFamily="18" charset="0"/>
                          <a:ea typeface="Georgia"/>
                          <a:cs typeface="Times New Roman" pitchFamily="18" charset="0"/>
                          <a:sym typeface="Georgia"/>
                        </a:rPr>
                        <a:t>O</a:t>
                      </a:r>
                      <a:r>
                        <a:rPr lang="kk-KZ" sz="2000" b="1" dirty="0" smtClean="0">
                          <a:latin typeface="Times New Roman" pitchFamily="18" charset="0"/>
                          <a:ea typeface="Georgia"/>
                          <a:cs typeface="Times New Roman" pitchFamily="18" charset="0"/>
                          <a:sym typeface="Georgia"/>
                        </a:rPr>
                        <a:t>стецит</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ru-RU" sz="2000" b="1" dirty="0" err="1" smtClean="0">
                          <a:latin typeface="Times New Roman" pitchFamily="18" charset="0"/>
                          <a:ea typeface="Georgia"/>
                          <a:cs typeface="Times New Roman" pitchFamily="18" charset="0"/>
                          <a:sym typeface="Georgia"/>
                        </a:rPr>
                        <a:t>Матрицаның</a:t>
                      </a:r>
                      <a:r>
                        <a:rPr lang="ru-RU" sz="2000" b="1" dirty="0" smtClean="0">
                          <a:latin typeface="Times New Roman" pitchFamily="18" charset="0"/>
                          <a:ea typeface="Georgia"/>
                          <a:cs typeface="Times New Roman" pitchFamily="18" charset="0"/>
                          <a:sym typeface="Georgia"/>
                        </a:rPr>
                        <a:t> </a:t>
                      </a:r>
                      <a:r>
                        <a:rPr lang="ru-RU" sz="2000" b="1" dirty="0" err="1" smtClean="0">
                          <a:latin typeface="Times New Roman" pitchFamily="18" charset="0"/>
                          <a:ea typeface="Georgia"/>
                          <a:cs typeface="Times New Roman" pitchFamily="18" charset="0"/>
                          <a:sym typeface="Georgia"/>
                        </a:rPr>
                        <a:t>минералды</a:t>
                      </a:r>
                      <a:r>
                        <a:rPr lang="ru-RU" sz="2000" b="1" dirty="0" smtClean="0">
                          <a:latin typeface="Times New Roman" pitchFamily="18" charset="0"/>
                          <a:ea typeface="Georgia"/>
                          <a:cs typeface="Times New Roman" pitchFamily="18" charset="0"/>
                          <a:sym typeface="Georgia"/>
                        </a:rPr>
                        <a:t> </a:t>
                      </a:r>
                      <a:r>
                        <a:rPr lang="ru-RU" sz="2000" b="1" dirty="0" err="1" smtClean="0">
                          <a:latin typeface="Times New Roman" pitchFamily="18" charset="0"/>
                          <a:ea typeface="Georgia"/>
                          <a:cs typeface="Times New Roman" pitchFamily="18" charset="0"/>
                          <a:sym typeface="Georgia"/>
                        </a:rPr>
                        <a:t>концентрациясын</a:t>
                      </a:r>
                      <a:r>
                        <a:rPr lang="ru-RU" sz="2000" b="1" dirty="0" smtClean="0">
                          <a:latin typeface="Times New Roman" pitchFamily="18" charset="0"/>
                          <a:ea typeface="Georgia"/>
                          <a:cs typeface="Times New Roman" pitchFamily="18" charset="0"/>
                          <a:sym typeface="Georgia"/>
                        </a:rPr>
                        <a:t> </a:t>
                      </a:r>
                      <a:r>
                        <a:rPr lang="ru-RU" sz="2000" b="1" dirty="0" err="1" smtClean="0">
                          <a:latin typeface="Times New Roman" pitchFamily="18" charset="0"/>
                          <a:ea typeface="Georgia"/>
                          <a:cs typeface="Times New Roman" pitchFamily="18" charset="0"/>
                          <a:sym typeface="Georgia"/>
                        </a:rPr>
                        <a:t>сақтау</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ru-RU" sz="2000" b="1" dirty="0" err="1" smtClean="0">
                          <a:latin typeface="Times New Roman" pitchFamily="18" charset="0"/>
                          <a:ea typeface="Georgia"/>
                          <a:cs typeface="Times New Roman" pitchFamily="18" charset="0"/>
                          <a:sym typeface="Georgia"/>
                        </a:rPr>
                        <a:t>Матрицаға</a:t>
                      </a:r>
                      <a:r>
                        <a:rPr lang="ru-RU" sz="2000" b="1" dirty="0" smtClean="0">
                          <a:latin typeface="Times New Roman" pitchFamily="18" charset="0"/>
                          <a:ea typeface="Georgia"/>
                          <a:cs typeface="Times New Roman" pitchFamily="18" charset="0"/>
                          <a:sym typeface="Georgia"/>
                        </a:rPr>
                        <a:t> </a:t>
                      </a:r>
                      <a:r>
                        <a:rPr lang="ru-RU" sz="2000" b="1" dirty="0" err="1" smtClean="0">
                          <a:latin typeface="Times New Roman" pitchFamily="18" charset="0"/>
                          <a:ea typeface="Georgia"/>
                          <a:cs typeface="Times New Roman" pitchFamily="18" charset="0"/>
                          <a:sym typeface="Georgia"/>
                        </a:rPr>
                        <a:t>енгізілген</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4"/>
                  </a:ext>
                </a:extLst>
              </a:tr>
              <a:tr h="1584268">
                <a:tc>
                  <a:txBody>
                    <a:bodyPr/>
                    <a:lstStyle/>
                    <a:p>
                      <a:pPr algn="l">
                        <a:defRPr sz="1800"/>
                      </a:pPr>
                      <a:r>
                        <a:rPr sz="2000" b="1" dirty="0" smtClean="0">
                          <a:latin typeface="Times New Roman" pitchFamily="18" charset="0"/>
                          <a:ea typeface="Georgia"/>
                          <a:cs typeface="Times New Roman" pitchFamily="18" charset="0"/>
                          <a:sym typeface="Georgia"/>
                        </a:rPr>
                        <a:t>O</a:t>
                      </a:r>
                      <a:r>
                        <a:rPr lang="kk-KZ" sz="2000" b="1" dirty="0" smtClean="0">
                          <a:latin typeface="Times New Roman" pitchFamily="18" charset="0"/>
                          <a:ea typeface="Georgia"/>
                          <a:cs typeface="Times New Roman" pitchFamily="18" charset="0"/>
                          <a:sym typeface="Georgia"/>
                        </a:rPr>
                        <a:t>стеокласт</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ru-RU" sz="2000" b="1" dirty="0" err="1" smtClean="0">
                          <a:latin typeface="Times New Roman" pitchFamily="18" charset="0"/>
                          <a:ea typeface="Georgia"/>
                          <a:cs typeface="Times New Roman" pitchFamily="18" charset="0"/>
                          <a:sym typeface="Georgia"/>
                        </a:rPr>
                        <a:t>Сүйектердің</a:t>
                      </a:r>
                      <a:r>
                        <a:rPr lang="ru-RU" sz="2000" b="1" dirty="0" smtClean="0">
                          <a:latin typeface="Times New Roman" pitchFamily="18" charset="0"/>
                          <a:ea typeface="Georgia"/>
                          <a:cs typeface="Times New Roman" pitchFamily="18" charset="0"/>
                          <a:sym typeface="Georgia"/>
                        </a:rPr>
                        <a:t> </a:t>
                      </a:r>
                      <a:r>
                        <a:rPr lang="ru-RU" sz="2000" b="1" dirty="0" err="1" smtClean="0">
                          <a:latin typeface="Times New Roman" pitchFamily="18" charset="0"/>
                          <a:ea typeface="Georgia"/>
                          <a:cs typeface="Times New Roman" pitchFamily="18" charset="0"/>
                          <a:sym typeface="Georgia"/>
                        </a:rPr>
                        <a:t>резорбциясы</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kk-KZ"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Э</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ндостеум</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периостэумның</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жасушалық</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қабаты</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ескі</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жарақаттанған</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немесе</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қажет</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емес</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сүйек</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орналасқан</a:t>
                      </a:r>
                      <a:r>
                        <a:rPr lang="ru-RU" sz="2000" b="1" i="0" u="none" strike="noStrike" cap="none" spc="0" baseline="0" dirty="0" smtClean="0">
                          <a:solidFill>
                            <a:srgbClr val="000000"/>
                          </a:solidFill>
                          <a:effectLst/>
                          <a:uFillTx/>
                          <a:latin typeface="Times New Roman" pitchFamily="18" charset="0"/>
                          <a:ea typeface="+mn-ea"/>
                          <a:cs typeface="Times New Roman" pitchFamily="18" charset="0"/>
                          <a:sym typeface="Trebuchet MS"/>
                        </a:rPr>
                        <a:t> </a:t>
                      </a:r>
                      <a:r>
                        <a:rPr lang="ru-RU" sz="2000" b="1" i="0" u="none" strike="noStrike" cap="none" spc="0" baseline="0" dirty="0" err="1" smtClean="0">
                          <a:solidFill>
                            <a:srgbClr val="000000"/>
                          </a:solidFill>
                          <a:effectLst/>
                          <a:uFillTx/>
                          <a:latin typeface="Times New Roman" pitchFamily="18" charset="0"/>
                          <a:ea typeface="+mn-ea"/>
                          <a:cs typeface="Times New Roman" pitchFamily="18" charset="0"/>
                          <a:sym typeface="Trebuchet MS"/>
                        </a:rPr>
                        <a:t>жерлерде</a:t>
                      </a:r>
                      <a:endParaRPr sz="2000" b="1" dirty="0">
                        <a:latin typeface="Times New Roman" pitchFamily="18" charset="0"/>
                        <a:ea typeface="Georgia"/>
                        <a:cs typeface="Times New Roman" pitchFamily="18" charset="0"/>
                        <a:sym typeface="Georgia"/>
                      </a:endParaRPr>
                    </a:p>
                  </a:txBody>
                  <a:tcPr marL="76200" marR="76200" marT="76200" marB="76200" anchor="ctr"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254561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4" y="139411"/>
            <a:ext cx="11805367" cy="6582015"/>
          </a:xfrm>
          <a:prstGeom prst="rect">
            <a:avLst/>
          </a:prstGeom>
          <a:ln/>
        </p:spPr>
        <p:style>
          <a:lnRef idx="1">
            <a:schemeClr val="accent2"/>
          </a:lnRef>
          <a:fillRef idx="3">
            <a:schemeClr val="accent2"/>
          </a:fillRef>
          <a:effectRef idx="2">
            <a:schemeClr val="accent2"/>
          </a:effectRef>
          <a:fontRef idx="minor">
            <a:schemeClr val="lt1"/>
          </a:fontRef>
        </p:style>
      </p:pic>
      <p:sp>
        <p:nvSpPr>
          <p:cNvPr id="5" name="Скругленный прямоугольник 4"/>
          <p:cNvSpPr/>
          <p:nvPr/>
        </p:nvSpPr>
        <p:spPr>
          <a:xfrm>
            <a:off x="216694" y="676817"/>
            <a:ext cx="2056780"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Проксимальды эпифиз</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6" name="Скругленный прямоугольник 5"/>
          <p:cNvSpPr/>
          <p:nvPr/>
        </p:nvSpPr>
        <p:spPr>
          <a:xfrm>
            <a:off x="356992" y="5769877"/>
            <a:ext cx="1916482"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Дистальды эпифиз</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7" name="Скругленный прямоугольник 6"/>
          <p:cNvSpPr/>
          <p:nvPr/>
        </p:nvSpPr>
        <p:spPr>
          <a:xfrm>
            <a:off x="5132746" y="187820"/>
            <a:ext cx="1042586"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Буындық шеміршек</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8" name="Скругленный прямоугольник 7"/>
          <p:cNvSpPr/>
          <p:nvPr/>
        </p:nvSpPr>
        <p:spPr>
          <a:xfrm>
            <a:off x="4556547" y="851827"/>
            <a:ext cx="1562829"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Эпифиз сызығы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9" name="Скругленный прямоугольник 8"/>
          <p:cNvSpPr/>
          <p:nvPr/>
        </p:nvSpPr>
        <p:spPr>
          <a:xfrm>
            <a:off x="4772416" y="1202740"/>
            <a:ext cx="1227551"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Кеуекті зат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383" y="5802416"/>
            <a:ext cx="10795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кругленный прямоугольник 9"/>
          <p:cNvSpPr/>
          <p:nvPr/>
        </p:nvSpPr>
        <p:spPr>
          <a:xfrm>
            <a:off x="4772416" y="1695384"/>
            <a:ext cx="1402916" cy="646981"/>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600" dirty="0" smtClean="0">
                <a:solidFill>
                  <a:srgbClr val="000000"/>
                </a:solidFill>
                <a:latin typeface="Times New Roman" pitchFamily="18" charset="0"/>
                <a:cs typeface="Times New Roman" pitchFamily="18" charset="0"/>
              </a:rPr>
              <a:t>С</a:t>
            </a:r>
            <a:r>
              <a:rPr kumimoji="0" lang="kk-KZ" sz="16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үйектің сары кемігі</a:t>
            </a:r>
            <a:endParaRPr kumimoji="0" lang="ru-RU" sz="16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1" name="Скругленный прямоугольник 10"/>
          <p:cNvSpPr/>
          <p:nvPr/>
        </p:nvSpPr>
        <p:spPr>
          <a:xfrm>
            <a:off x="4747443" y="2685862"/>
            <a:ext cx="1371933" cy="374566"/>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6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Тығыз сүйек</a:t>
            </a:r>
            <a:endParaRPr kumimoji="0" lang="ru-RU" sz="16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2" name="Скругленный прямоугольник 11"/>
          <p:cNvSpPr/>
          <p:nvPr/>
        </p:nvSpPr>
        <p:spPr>
          <a:xfrm>
            <a:off x="4997884" y="3243135"/>
            <a:ext cx="1290181" cy="374566"/>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6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периостеум</a:t>
            </a:r>
            <a:endParaRPr kumimoji="0" lang="ru-RU" sz="16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3" name="Скругленный прямоугольник 12"/>
          <p:cNvSpPr/>
          <p:nvPr/>
        </p:nvSpPr>
        <p:spPr>
          <a:xfrm>
            <a:off x="1308970" y="3248292"/>
            <a:ext cx="914400" cy="374566"/>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6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диафиз</a:t>
            </a:r>
            <a:endParaRPr kumimoji="0" lang="ru-RU" sz="16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611" y="6418263"/>
            <a:ext cx="13589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кругленный прямоугольник 13"/>
          <p:cNvSpPr/>
          <p:nvPr/>
        </p:nvSpPr>
        <p:spPr>
          <a:xfrm>
            <a:off x="8053061" y="370355"/>
            <a:ext cx="588724" cy="306462"/>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лакуна</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5" name="Скругленный прямоугольник 14"/>
          <p:cNvSpPr/>
          <p:nvPr/>
        </p:nvSpPr>
        <p:spPr>
          <a:xfrm>
            <a:off x="9607461" y="1200024"/>
            <a:ext cx="1102291" cy="523216"/>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Орталық канал</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6" name="Скругленный прямоугольник 15"/>
          <p:cNvSpPr/>
          <p:nvPr/>
        </p:nvSpPr>
        <p:spPr>
          <a:xfrm>
            <a:off x="9400589" y="3864830"/>
            <a:ext cx="2524189" cy="612929"/>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50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Концентрлі сүйек</a:t>
            </a:r>
            <a:r>
              <a:rPr kumimoji="0" lang="kk-KZ" sz="150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 </a:t>
            </a:r>
            <a:r>
              <a:rPr kumimoji="0" lang="kk-KZ" sz="150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сақиналары</a:t>
            </a:r>
            <a:endParaRPr kumimoji="0" lang="ru-RU" sz="150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7" name="Скругленный прямоугольник 16"/>
          <p:cNvSpPr/>
          <p:nvPr/>
        </p:nvSpPr>
        <p:spPr>
          <a:xfrm>
            <a:off x="9607461" y="6232787"/>
            <a:ext cx="1866380" cy="306462"/>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200" dirty="0" smtClean="0">
                <a:latin typeface="Times New Roman" pitchFamily="18" charset="0"/>
                <a:cs typeface="Times New Roman" pitchFamily="18" charset="0"/>
              </a:rPr>
              <a:t>Фолькман каналы</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8" name="Скругленный прямоугольник 17"/>
          <p:cNvSpPr/>
          <p:nvPr/>
        </p:nvSpPr>
        <p:spPr>
          <a:xfrm>
            <a:off x="9278860" y="2571207"/>
            <a:ext cx="1130269" cy="306462"/>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200" dirty="0" smtClean="0">
                <a:solidFill>
                  <a:srgbClr val="000000"/>
                </a:solidFill>
                <a:latin typeface="Times New Roman" pitchFamily="18" charset="0"/>
                <a:cs typeface="Times New Roman" pitchFamily="18" charset="0"/>
              </a:rPr>
              <a:t>табақшалар</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9" name="Скругленный прямоугольник 18"/>
          <p:cNvSpPr/>
          <p:nvPr/>
        </p:nvSpPr>
        <p:spPr>
          <a:xfrm>
            <a:off x="8204548" y="3248292"/>
            <a:ext cx="2458135" cy="306462"/>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Остеон </a:t>
            </a: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(Гаверсов</a:t>
            </a:r>
            <a:r>
              <a:rPr kumimoji="0" lang="kk-KZ" sz="1200" b="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 жүйесі</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0" name="Скругленный прямоугольник 19"/>
          <p:cNvSpPr/>
          <p:nvPr/>
        </p:nvSpPr>
        <p:spPr>
          <a:xfrm>
            <a:off x="9607461" y="4556807"/>
            <a:ext cx="1302709" cy="306462"/>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Гаверсов каналы</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1" name="Скругленный прямоугольник 20"/>
          <p:cNvSpPr/>
          <p:nvPr/>
        </p:nvSpPr>
        <p:spPr>
          <a:xfrm>
            <a:off x="7277621" y="2430474"/>
            <a:ext cx="1364163" cy="51077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Лимфа тамырлары</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2" name="Скругленный прямоугольник 21"/>
          <p:cNvSpPr/>
          <p:nvPr/>
        </p:nvSpPr>
        <p:spPr>
          <a:xfrm>
            <a:off x="6379883" y="862226"/>
            <a:ext cx="684796" cy="340514"/>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жүйке</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23" name="Скругленный прямоугольник 22"/>
          <p:cNvSpPr/>
          <p:nvPr/>
        </p:nvSpPr>
        <p:spPr>
          <a:xfrm>
            <a:off x="9607461" y="5180672"/>
            <a:ext cx="1665964" cy="578877"/>
          </a:xfrm>
          <a:prstGeom prst="roundRect">
            <a:avLst/>
          </a:prstGeom>
          <a:ln/>
        </p:spPr>
        <p:style>
          <a:lnRef idx="1">
            <a:schemeClr val="accent2"/>
          </a:lnRef>
          <a:fillRef idx="3">
            <a:schemeClr val="accent2"/>
          </a:fillRef>
          <a:effectRef idx="2">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Интерстециальды </a:t>
            </a:r>
            <a:r>
              <a:rPr lang="kk-KZ" sz="1400" dirty="0" smtClean="0">
                <a:solidFill>
                  <a:srgbClr val="000000"/>
                </a:solidFill>
                <a:latin typeface="Times New Roman" pitchFamily="18" charset="0"/>
                <a:cs typeface="Times New Roman" pitchFamily="18" charset="0"/>
              </a:rPr>
              <a:t>табақшалар</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6058" y="3566809"/>
            <a:ext cx="842548"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9629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7682" y="482701"/>
            <a:ext cx="11937304" cy="558614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kk-KZ"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Остеогендік жасушалар </a:t>
            </a:r>
            <a:r>
              <a:rPr kumimoji="0" lang="kk-KZ"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эмбриональды мезенхимадан дамиды, кейін сүйек жасушаларының басқа түрлерінің пайда болуына себеп болатын жасушалар. Олар </a:t>
            </a:r>
            <a:r>
              <a:rPr lang="kk-KZ" sz="2000" b="1" dirty="0" smtClean="0">
                <a:solidFill>
                  <a:srgbClr val="222222"/>
                </a:solidFill>
                <a:latin typeface="Times New Roman" pitchFamily="18" charset="0"/>
                <a:ea typeface="Times New Roman" pitchFamily="18" charset="0"/>
                <a:cs typeface="Times New Roman" pitchFamily="18" charset="0"/>
              </a:rPr>
              <a:t>сүйекқаптың (периост)</a:t>
            </a:r>
            <a:r>
              <a:rPr kumimoji="0" lang="kk-KZ"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эндостеумында және ішкі қабатында кездеседі. Олар үнемі көбейеді, ал кейін</a:t>
            </a:r>
            <a:r>
              <a:rPr kumimoji="0" lang="kk-KZ" sz="2000" b="1" i="0" u="none" strike="noStrike" cap="none" normalizeH="0" dirty="0" smtClean="0">
                <a:ln>
                  <a:noFill/>
                </a:ln>
                <a:solidFill>
                  <a:srgbClr val="222222"/>
                </a:solidFill>
                <a:effectLst/>
                <a:latin typeface="Times New Roman" pitchFamily="18" charset="0"/>
                <a:ea typeface="Times New Roman" pitchFamily="18" charset="0"/>
                <a:cs typeface="Times New Roman" pitchFamily="18" charset="0"/>
              </a:rPr>
              <a:t> </a:t>
            </a:r>
            <a:r>
              <a:rPr kumimoji="0" lang="kk-KZ"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остеобластарға айналады.</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285750" indent="-285750" algn="just" fontAlgn="base" hangingPunct="1">
              <a:spcBef>
                <a:spcPct val="0"/>
              </a:spcBef>
              <a:spcAft>
                <a:spcPct val="0"/>
              </a:spcAft>
              <a:buFont typeface="Wingdings" pitchFamily="2" charset="2"/>
              <a:buChar char="Ø"/>
            </a:pPr>
            <a:r>
              <a:rPr lang="kk-KZ" sz="2000" b="1" dirty="0" smtClean="0">
                <a:solidFill>
                  <a:srgbClr val="FF0000"/>
                </a:solidFill>
                <a:latin typeface="Times New Roman" pitchFamily="18" charset="0"/>
                <a:cs typeface="Times New Roman" pitchFamily="18" charset="0"/>
              </a:rPr>
              <a:t>Остеобласттар </a:t>
            </a:r>
            <a:r>
              <a:rPr lang="kk-KZ" sz="2000" b="1" dirty="0" smtClean="0">
                <a:latin typeface="Times New Roman" pitchFamily="18" charset="0"/>
                <a:cs typeface="Times New Roman" pitchFamily="18" charset="0"/>
              </a:rPr>
              <a:t>(osteo- </a:t>
            </a:r>
            <a:r>
              <a:rPr lang="kk-KZ" sz="2000" b="1" dirty="0">
                <a:latin typeface="Times New Roman" pitchFamily="18" charset="0"/>
                <a:cs typeface="Times New Roman" pitchFamily="18" charset="0"/>
              </a:rPr>
              <a:t>сүйек, </a:t>
            </a:r>
            <a:r>
              <a:rPr lang="kk-KZ" sz="2000" b="1" dirty="0" smtClean="0">
                <a:latin typeface="Times New Roman" pitchFamily="18" charset="0"/>
                <a:cs typeface="Times New Roman" pitchFamily="18" charset="0"/>
              </a:rPr>
              <a:t>blastos-эмбрион, </a:t>
            </a:r>
            <a:r>
              <a:rPr lang="kk-KZ" sz="2000" b="1" dirty="0">
                <a:latin typeface="Times New Roman" pitchFamily="18" charset="0"/>
                <a:cs typeface="Times New Roman" pitchFamily="18" charset="0"/>
              </a:rPr>
              <a:t>ұ</a:t>
            </a:r>
            <a:r>
              <a:rPr lang="kk-KZ" sz="2000" b="1" dirty="0" smtClean="0">
                <a:latin typeface="Times New Roman" pitchFamily="18" charset="0"/>
                <a:cs typeface="Times New Roman" pitchFamily="18" charset="0"/>
              </a:rPr>
              <a:t>рықтық жасуша) –</a:t>
            </a: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жас </a:t>
            </a:r>
            <a:r>
              <a:rPr lang="kk-KZ" sz="2000" b="1" dirty="0">
                <a:latin typeface="Times New Roman" pitchFamily="18" charset="0"/>
                <a:cs typeface="Times New Roman" pitchFamily="18" charset="0"/>
              </a:rPr>
              <a:t>жасушалар, сүйек ұлпасын құрайды. Қалыптасқан сүйектер сүйекүстінің (надкостница) терең қатпарларында және травмадан кейін регенерация жүрген сүйек ұлпаларында кездеседі. Қалыптасып жатқан сүйектің бүкіл беткейін үздіксіз қабатпен қаптайды. Остеобласттар әр түрлі формада болады: кубтәрізді, пирамидалық, бұрышты (углаватый)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Ядролары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домалақ</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немесе</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оваль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пішінді</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бір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немесе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бірнеше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ядрошықтан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тұрады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Остеобласттардың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цитоплазмасында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гранулалық</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эндоплазмалық</a:t>
            </a:r>
            <a:r>
              <a:rPr lang="ru-RU" sz="2000" b="1" dirty="0">
                <a:latin typeface="Times New Roman" pitchFamily="18" charset="0"/>
                <a:cs typeface="Times New Roman" pitchFamily="18" charset="0"/>
              </a:rPr>
              <a:t> тор, </a:t>
            </a:r>
            <a:r>
              <a:rPr lang="ru-RU" sz="2000" b="1" dirty="0" err="1">
                <a:latin typeface="Times New Roman" pitchFamily="18" charset="0"/>
                <a:cs typeface="Times New Roman" pitchFamily="18" charset="0"/>
              </a:rPr>
              <a:t>митохондриялар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және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Гольджий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жиынтығы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жақсы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дамыған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Остеобласттар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остеоциттер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сияқты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бөлінбейтін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клеткаларға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айналады</a:t>
            </a:r>
            <a:r>
              <a:rPr lang="ru-RU" sz="2000" b="1" dirty="0">
                <a:latin typeface="Times New Roman" pitchFamily="18" charset="0"/>
                <a:cs typeface="Times New Roman" pitchFamily="18" charset="0"/>
              </a:rPr>
              <a:t>.</a:t>
            </a:r>
          </a:p>
          <a:p>
            <a:pPr lvl="0" algn="just" fontAlgn="base" hangingPunct="1">
              <a:spcBef>
                <a:spcPct val="0"/>
              </a:spcBef>
              <a:spcAft>
                <a:spcPct val="0"/>
              </a:spcAft>
            </a:pPr>
            <a:r>
              <a:rPr lang="kk-KZ" sz="2000" b="1" dirty="0" smtClean="0">
                <a:latin typeface="Times New Roman" pitchFamily="18" charset="0"/>
                <a:cs typeface="Times New Roman" pitchFamily="18" charset="0"/>
              </a:rPr>
              <a:t>     Олар </a:t>
            </a:r>
            <a:r>
              <a:rPr lang="kk-KZ" sz="2000" b="1" dirty="0">
                <a:latin typeface="Times New Roman" pitchFamily="18" charset="0"/>
                <a:cs typeface="Times New Roman" pitchFamily="18" charset="0"/>
              </a:rPr>
              <a:t>сүйек матрицасының жұмсақ органикалық заттарын синтездейді, содан кейін </a:t>
            </a:r>
            <a:r>
              <a:rPr lang="kk-KZ" sz="2000" b="1" dirty="0" smtClean="0">
                <a:latin typeface="Times New Roman" pitchFamily="18" charset="0"/>
                <a:cs typeface="Times New Roman" pitchFamily="18" charset="0"/>
              </a:rPr>
              <a:t>минералды</a:t>
            </a:r>
          </a:p>
          <a:p>
            <a:pPr lvl="0" algn="just" fontAlgn="base" hangingPunct="1">
              <a:spcBef>
                <a:spcPct val="0"/>
              </a:spcBef>
              <a:spcAft>
                <a:spcPct val="0"/>
              </a:spcAft>
            </a:pP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    тұндыру арқылы </a:t>
            </a:r>
            <a:r>
              <a:rPr lang="kk-KZ" sz="2000" b="1" dirty="0">
                <a:latin typeface="Times New Roman" pitchFamily="18" charset="0"/>
                <a:cs typeface="Times New Roman" pitchFamily="18" charset="0"/>
              </a:rPr>
              <a:t>қатаяды. Стресс пен сыну остеогендік жасушаларды тез көбейтіп, </a:t>
            </a:r>
            <a:r>
              <a:rPr lang="kk-KZ" sz="2000" b="1" dirty="0" smtClean="0">
                <a:latin typeface="Times New Roman" pitchFamily="18" charset="0"/>
                <a:cs typeface="Times New Roman" pitchFamily="18" charset="0"/>
              </a:rPr>
              <a:t>сүйекті</a:t>
            </a:r>
          </a:p>
          <a:p>
            <a:pPr lvl="0" algn="just" fontAlgn="base" hangingPunct="1">
              <a:spcBef>
                <a:spcPct val="0"/>
              </a:spcBef>
              <a:spcAft>
                <a:spcPct val="0"/>
              </a:spcAft>
            </a:pP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    күшейтетін немесе қалпына </a:t>
            </a:r>
            <a:r>
              <a:rPr lang="kk-KZ" sz="2000" b="1" dirty="0">
                <a:latin typeface="Times New Roman" pitchFamily="18" charset="0"/>
                <a:cs typeface="Times New Roman" pitchFamily="18" charset="0"/>
              </a:rPr>
              <a:t>келтіретін остеобласттардың көбею санын тез тудырады</a:t>
            </a:r>
            <a:r>
              <a:rPr lang="kk-KZ" sz="2000" b="1" dirty="0" smtClean="0">
                <a:latin typeface="Times New Roman" pitchFamily="18" charset="0"/>
                <a:cs typeface="Times New Roman" pitchFamily="18" charset="0"/>
              </a:rPr>
              <a:t>.</a:t>
            </a:r>
          </a:p>
          <a:p>
            <a:pPr lvl="0" algn="just" fontAlgn="base" hangingPunct="1">
              <a:spcBef>
                <a:spcPct val="0"/>
              </a:spcBef>
              <a:spcAft>
                <a:spcPct val="0"/>
              </a:spcAft>
            </a:pP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   </a:t>
            </a: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Остеобласттардың эндокриндік қызметі </a:t>
            </a:r>
            <a:r>
              <a:rPr lang="kk-KZ" sz="2000" b="1" dirty="0">
                <a:latin typeface="Times New Roman" pitchFamily="18" charset="0"/>
                <a:cs typeface="Times New Roman" pitchFamily="18" charset="0"/>
              </a:rPr>
              <a:t>де бар: олар бұрын сүйектің құрылымдық ақуызы </a:t>
            </a:r>
            <a:r>
              <a:rPr lang="kk-KZ" sz="2000" b="1" dirty="0" smtClean="0">
                <a:latin typeface="Times New Roman" pitchFamily="18" charset="0"/>
                <a:cs typeface="Times New Roman" pitchFamily="18" charset="0"/>
              </a:rPr>
              <a:t>деп</a:t>
            </a:r>
          </a:p>
          <a:p>
            <a:pPr lvl="0" algn="just" fontAlgn="base" hangingPunct="1">
              <a:spcBef>
                <a:spcPct val="0"/>
              </a:spcBef>
              <a:spcAft>
                <a:spcPct val="0"/>
              </a:spcAft>
            </a:pP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    ойлаған </a:t>
            </a:r>
            <a:r>
              <a:rPr lang="kk-KZ" sz="2000" b="1" dirty="0">
                <a:latin typeface="Times New Roman" pitchFamily="18" charset="0"/>
                <a:cs typeface="Times New Roman" pitchFamily="18" charset="0"/>
              </a:rPr>
              <a:t>гормонды, </a:t>
            </a:r>
            <a:r>
              <a:rPr lang="kk-KZ" sz="2000" b="1" dirty="0" smtClean="0">
                <a:latin typeface="Times New Roman" pitchFamily="18" charset="0"/>
                <a:cs typeface="Times New Roman" pitchFamily="18" charset="0"/>
              </a:rPr>
              <a:t>остеокальцинді </a:t>
            </a:r>
            <a:r>
              <a:rPr lang="kk-KZ" sz="2000" b="1" dirty="0">
                <a:latin typeface="Times New Roman" pitchFamily="18" charset="0"/>
                <a:cs typeface="Times New Roman" pitchFamily="18" charset="0"/>
              </a:rPr>
              <a:t>шығарады. Остеокальцин ұйқы безі арқылы </a:t>
            </a:r>
            <a:r>
              <a:rPr lang="kk-KZ" sz="2000" b="1" dirty="0" smtClean="0">
                <a:latin typeface="Times New Roman" pitchFamily="18" charset="0"/>
                <a:cs typeface="Times New Roman" pitchFamily="18" charset="0"/>
              </a:rPr>
              <a:t>инсулин</a:t>
            </a:r>
          </a:p>
          <a:p>
            <a:pPr lvl="0" algn="just" fontAlgn="base" hangingPunct="1">
              <a:spcBef>
                <a:spcPct val="0"/>
              </a:spcBef>
              <a:spcAft>
                <a:spcPct val="0"/>
              </a:spcAft>
            </a:pP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    </a:t>
            </a:r>
            <a:r>
              <a:rPr lang="kk-KZ" sz="2000" b="1" dirty="0">
                <a:latin typeface="Times New Roman" pitchFamily="18" charset="0"/>
                <a:cs typeface="Times New Roman" pitchFamily="18" charset="0"/>
              </a:rPr>
              <a:t>секрециясын ынталандырады, </a:t>
            </a:r>
            <a:r>
              <a:rPr lang="kk-KZ" sz="2000" b="1" dirty="0" smtClean="0">
                <a:latin typeface="Times New Roman" pitchFamily="18" charset="0"/>
                <a:cs typeface="Times New Roman" pitchFamily="18" charset="0"/>
              </a:rPr>
              <a:t>инсулиннің сенситивтілігін арттырады.</a:t>
            </a:r>
          </a:p>
        </p:txBody>
      </p:sp>
    </p:spTree>
    <p:extLst>
      <p:ext uri="{BB962C8B-B14F-4D97-AF65-F5344CB8AC3E}">
        <p14:creationId xmlns:p14="http://schemas.microsoft.com/office/powerpoint/2010/main" val="15489399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5559" y="1984586"/>
            <a:ext cx="12190418" cy="2888830"/>
          </a:xfrm>
          <a:prstGeom prst="rect">
            <a:avLst/>
          </a:prstGeom>
          <a:solidFill>
            <a:srgbClr val="1F497D"/>
          </a:solidFill>
          <a:ln w="12700">
            <a:miter lim="400000"/>
          </a:ln>
        </p:spPr>
        <p:txBody>
          <a:bodyPr lIns="45718" tIns="45718" rIns="45718" bIns="45718" anchor="ctr"/>
          <a:lstStyle/>
          <a:p>
            <a:pPr algn="ctr">
              <a:defRPr>
                <a:solidFill>
                  <a:srgbClr val="F4F4F4"/>
                </a:solidFill>
                <a:latin typeface="+mn-lt"/>
                <a:ea typeface="+mn-ea"/>
                <a:cs typeface="+mn-cs"/>
                <a:sym typeface="Trebuchet MS"/>
              </a:defRPr>
            </a:pPr>
            <a:endParaRPr/>
          </a:p>
        </p:txBody>
      </p:sp>
      <p:sp>
        <p:nvSpPr>
          <p:cNvPr id="157" name="PART I"/>
          <p:cNvSpPr txBox="1"/>
          <p:nvPr/>
        </p:nvSpPr>
        <p:spPr>
          <a:xfrm>
            <a:off x="4224547" y="2040002"/>
            <a:ext cx="4809009" cy="1718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403280" indent="-403280">
              <a:lnSpc>
                <a:spcPct val="150000"/>
              </a:lnSpc>
              <a:spcBef>
                <a:spcPts val="1500"/>
              </a:spcBef>
              <a:buSzPct val="100000"/>
              <a:buChar char="◆"/>
              <a:defRPr sz="7000" b="1">
                <a:solidFill>
                  <a:srgbClr val="F4F4F4"/>
                </a:solidFill>
                <a:latin typeface="Times New Roman"/>
                <a:ea typeface="Times New Roman"/>
                <a:cs typeface="Times New Roman"/>
                <a:sym typeface="Times New Roman"/>
              </a:defRPr>
            </a:lvl1pPr>
          </a:lstStyle>
          <a:p>
            <a:r>
              <a:rPr lang="ru-RU" dirty="0" smtClean="0"/>
              <a:t> </a:t>
            </a:r>
            <a:r>
              <a:rPr dirty="0" smtClean="0"/>
              <a:t>I</a:t>
            </a:r>
            <a:r>
              <a:rPr lang="kk-KZ" dirty="0" smtClean="0"/>
              <a:t> БӨЛІМ</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56"/>
                                        </p:tgtEl>
                                        <p:attrNameLst>
                                          <p:attrName>style.visibility</p:attrName>
                                        </p:attrNameLst>
                                      </p:cBhvr>
                                      <p:to>
                                        <p:strVal val="visible"/>
                                      </p:to>
                                    </p:set>
                                    <p:animEffect transition="in" filter="wipe(left)">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7682" y="300187"/>
            <a:ext cx="11937304" cy="62016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342900" indent="-342900" algn="just" fontAlgn="base" hangingPunct="1">
              <a:spcBef>
                <a:spcPct val="0"/>
              </a:spcBef>
              <a:spcAft>
                <a:spcPct val="0"/>
              </a:spcAft>
              <a:buFont typeface="Wingdings" pitchFamily="2" charset="2"/>
              <a:buChar char="Ø"/>
            </a:pPr>
            <a:r>
              <a:rPr lang="kk-KZ" sz="2000" b="1" dirty="0">
                <a:solidFill>
                  <a:srgbClr val="FF0000"/>
                </a:solidFill>
                <a:latin typeface="Times New Roman" pitchFamily="18" charset="0"/>
                <a:cs typeface="Times New Roman" pitchFamily="18" charset="0"/>
              </a:rPr>
              <a:t>Остеоциттер</a:t>
            </a: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(os</a:t>
            </a:r>
            <a:r>
              <a:rPr lang="en-US" sz="2000" b="1" dirty="0" err="1" smtClean="0">
                <a:latin typeface="Times New Roman" pitchFamily="18" charset="0"/>
                <a:cs typeface="Times New Roman" pitchFamily="18" charset="0"/>
              </a:rPr>
              <a:t>teo</a:t>
            </a:r>
            <a:r>
              <a:rPr lang="kk-KZ" sz="2000" b="1" dirty="0" smtClean="0">
                <a:latin typeface="Times New Roman" pitchFamily="18" charset="0"/>
                <a:cs typeface="Times New Roman" pitchFamily="18" charset="0"/>
              </a:rPr>
              <a:t>- </a:t>
            </a:r>
            <a:r>
              <a:rPr lang="kk-KZ" sz="2000" b="1" dirty="0">
                <a:latin typeface="Times New Roman" pitchFamily="18" charset="0"/>
                <a:cs typeface="Times New Roman" pitchFamily="18" charset="0"/>
              </a:rPr>
              <a:t>сүйек, cytus-жасуша</a:t>
            </a:r>
            <a:r>
              <a:rPr lang="kk-KZ" sz="2000" b="1" dirty="0" smtClean="0">
                <a:latin typeface="Times New Roman" pitchFamily="18" charset="0"/>
                <a:cs typeface="Times New Roman" pitchFamily="18" charset="0"/>
              </a:rPr>
              <a:t>) - сүйек жасушалары, олар </a:t>
            </a:r>
            <a:r>
              <a:rPr lang="kk-KZ" sz="2000" b="1" dirty="0">
                <a:latin typeface="Times New Roman" pitchFamily="18" charset="0"/>
                <a:cs typeface="Times New Roman" pitchFamily="18" charset="0"/>
              </a:rPr>
              <a:t>lacunae деп аталатын ұсақ қуыстарда </a:t>
            </a:r>
            <a:r>
              <a:rPr lang="kk-KZ" sz="2000" b="1" dirty="0" smtClean="0">
                <a:latin typeface="Times New Roman" pitchFamily="18" charset="0"/>
                <a:cs typeface="Times New Roman" pitchFamily="18" charset="0"/>
              </a:rPr>
              <a:t>орналасады. </a:t>
            </a:r>
            <a:r>
              <a:rPr lang="kk-KZ" sz="2000" b="1" dirty="0">
                <a:latin typeface="Times New Roman" pitchFamily="18" charset="0"/>
                <a:cs typeface="Times New Roman" pitchFamily="18" charset="0"/>
              </a:rPr>
              <a:t>Бұлар санына қарай сүйек ұлпасының дефинитивті клеткалары, бөлінуге деген қасиетінен </a:t>
            </a:r>
            <a:r>
              <a:rPr lang="kk-KZ" sz="2000" b="1" dirty="0" smtClean="0">
                <a:latin typeface="Times New Roman" pitchFamily="18" charset="0"/>
                <a:cs typeface="Times New Roman" pitchFamily="18" charset="0"/>
              </a:rPr>
              <a:t>айрылған,. </a:t>
            </a:r>
            <a:r>
              <a:rPr lang="kk-KZ" sz="2000" b="1" dirty="0">
                <a:latin typeface="Times New Roman" pitchFamily="18" charset="0"/>
                <a:cs typeface="Times New Roman" pitchFamily="18" charset="0"/>
              </a:rPr>
              <a:t>Остеоциттердің компакті үлкен ядро және әліз базафильді цитаплазмасы </a:t>
            </a:r>
            <a:r>
              <a:rPr lang="kk-KZ" sz="2000" b="1" dirty="0" smtClean="0">
                <a:latin typeface="Times New Roman" pitchFamily="18" charset="0"/>
                <a:cs typeface="Times New Roman" pitchFamily="18" charset="0"/>
              </a:rPr>
              <a:t>бар. Сүйек </a:t>
            </a:r>
            <a:r>
              <a:rPr lang="kk-KZ" sz="2000" b="1" dirty="0">
                <a:latin typeface="Times New Roman" pitchFamily="18" charset="0"/>
                <a:cs typeface="Times New Roman" pitchFamily="18" charset="0"/>
              </a:rPr>
              <a:t>клеткалары сүйек беткейлерінде немесе лакуналарда жатады және де остециттің контурын қайталайды. </a:t>
            </a:r>
            <a:r>
              <a:rPr lang="kk-KZ" sz="2000" b="1" dirty="0" smtClean="0">
                <a:latin typeface="Times New Roman" pitchFamily="18" charset="0"/>
                <a:cs typeface="Times New Roman" pitchFamily="18" charset="0"/>
              </a:rPr>
              <a:t>Сүйек </a:t>
            </a:r>
            <a:r>
              <a:rPr lang="kk-KZ" sz="2000" b="1" dirty="0">
                <a:latin typeface="Times New Roman" pitchFamily="18" charset="0"/>
                <a:cs typeface="Times New Roman" pitchFamily="18" charset="0"/>
              </a:rPr>
              <a:t>беткейлерінің каналдары ұлпалық сұйықтықпен толтырылған. Остеоциттер мен қан арнасында зат алмасу ұлпалық сұйықтық арқылы жүзеге асады</a:t>
            </a:r>
            <a:r>
              <a:rPr lang="kk-KZ" sz="2000" b="1" dirty="0" smtClean="0">
                <a:latin typeface="Times New Roman" pitchFamily="18" charset="0"/>
                <a:cs typeface="Times New Roman" pitchFamily="18" charset="0"/>
              </a:rPr>
              <a:t>.</a:t>
            </a:r>
          </a:p>
          <a:p>
            <a:pPr marL="342900" indent="-342900" algn="just" fontAlgn="base" hangingPunct="1">
              <a:spcBef>
                <a:spcPct val="0"/>
              </a:spcBef>
              <a:spcAft>
                <a:spcPct val="0"/>
              </a:spcAft>
              <a:buFont typeface="Wingdings" pitchFamily="2" charset="2"/>
              <a:buChar char="Ø"/>
            </a:pPr>
            <a:r>
              <a:rPr lang="kk-KZ" sz="2000" b="1" dirty="0" smtClean="0">
                <a:solidFill>
                  <a:srgbClr val="FF0000"/>
                </a:solidFill>
                <a:latin typeface="Times New Roman" pitchFamily="18" charset="0"/>
                <a:cs typeface="Times New Roman" pitchFamily="18" charset="0"/>
              </a:rPr>
              <a:t>Остеокластар </a:t>
            </a:r>
            <a:r>
              <a:rPr lang="ru-RU" sz="2000" b="1" dirty="0" smtClean="0">
                <a:latin typeface="Times New Roman" pitchFamily="18" charset="0"/>
                <a:cs typeface="Times New Roman" pitchFamily="18" charset="0"/>
              </a:rPr>
              <a:t>(о</a:t>
            </a:r>
            <a:r>
              <a:rPr lang="en-US" sz="2000" b="1" dirty="0" err="1" smtClean="0">
                <a:latin typeface="Times New Roman" pitchFamily="18" charset="0"/>
                <a:cs typeface="Times New Roman" pitchFamily="18" charset="0"/>
              </a:rPr>
              <a:t>steo</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сүйек</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clao</a:t>
            </a:r>
            <a:r>
              <a:rPr lang="ru-RU" sz="2000" b="1" dirty="0">
                <a:latin typeface="Times New Roman" pitchFamily="18" charset="0"/>
                <a:cs typeface="Times New Roman" pitchFamily="18" charset="0"/>
              </a:rPr>
              <a:t> - </a:t>
            </a:r>
            <a:r>
              <a:rPr lang="ru-RU" sz="2000" b="1" dirty="0" err="1">
                <a:latin typeface="Times New Roman" pitchFamily="18" charset="0"/>
                <a:cs typeface="Times New Roman" pitchFamily="18" charset="0"/>
              </a:rPr>
              <a:t>ұсақтау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сындыру</a:t>
            </a:r>
            <a:r>
              <a:rPr lang="ru-RU" sz="2000" b="1" dirty="0" smtClean="0">
                <a:latin typeface="Times New Roman" pitchFamily="18" charset="0"/>
                <a:cs typeface="Times New Roman" pitchFamily="18" charset="0"/>
              </a:rPr>
              <a:t>)</a:t>
            </a:r>
            <a:r>
              <a:rPr lang="kk-KZ" sz="2000" b="1" dirty="0" smtClean="0">
                <a:latin typeface="Times New Roman" pitchFamily="18" charset="0"/>
                <a:cs typeface="Times New Roman" pitchFamily="18" charset="0"/>
              </a:rPr>
              <a:t> </a:t>
            </a:r>
            <a:r>
              <a:rPr lang="kk-KZ" sz="2000" b="1" dirty="0">
                <a:latin typeface="Times New Roman" pitchFamily="18" charset="0"/>
                <a:cs typeface="Times New Roman" pitchFamily="18" charset="0"/>
              </a:rPr>
              <a:t>- сүйек бетінде сүйек еритін жасушалар. Олар қан жасушаларын тудыратын сол сүйек кемігі жасушаларынан дамиды. Осылайша, остеогендік жасушалар, остеобласттар және остеоциттер барлығы бір жасуша құрамына кіреді, бірақ остеокласттардың тәуелсіз шығу тегі болады. Әрбір остеокласт бірнеше бағаналы жасушалардың бірігуінен пайда болады, сондықтан остеокласттар өте үлкен (диаметрі 150 мкм дейін, көзге көрінетін). Олар әдетте 3 немесе 4 ядродан тұрады, бірақ кейде 50-ге дейін, әрқайсысы бір бағаналы жасушадан тұрады. Сүйек бетіне қарайтын остеокластың жағында плазма мембранасының көптеген терең тесілімдері бар. Бұл жасуша бетінің ауданын ұлғайтады және осылайша сүйектердің резорбциясының тиімділігін арттырады. Остеокласттар көбінесе сүйек бетіне еніп кеткен резорбциялық қабаттар деп аталатын шұңқырларда тұрады. Сүйектерді қайта қалпына келтіру сүйектерді ерітетін остеокласттар мен сүйектерді сіңіретін остеобласттардың бірлескен әрекеті нәтижесінде пайда болады.</a:t>
            </a:r>
            <a:endParaRPr lang="ru-RU" sz="2000" b="1" dirty="0">
              <a:latin typeface="Times New Roman" pitchFamily="18"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tabLst/>
            </a:pPr>
            <a:endParaRPr lang="kk-KZ"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6705859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p:cNvGrpSpPr/>
          <p:nvPr/>
        </p:nvGrpSpPr>
        <p:grpSpPr>
          <a:xfrm>
            <a:off x="-74245" y="6205477"/>
            <a:ext cx="12248946" cy="755684"/>
            <a:chOff x="0" y="0"/>
            <a:chExt cx="12248944" cy="755683"/>
          </a:xfrm>
        </p:grpSpPr>
        <p:sp>
          <p:nvSpPr>
            <p:cNvPr id="167" name="Rectangle"/>
            <p:cNvSpPr/>
            <p:nvPr/>
          </p:nvSpPr>
          <p:spPr>
            <a:xfrm>
              <a:off x="2797108" y="18568"/>
              <a:ext cx="9451837"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168" name="Rectangle"/>
            <p:cNvSpPr/>
            <p:nvPr/>
          </p:nvSpPr>
          <p:spPr>
            <a:xfrm>
              <a:off x="58514" y="16857"/>
              <a:ext cx="2922811" cy="738827"/>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169" name="image1.png" descr="image1.png"/>
            <p:cNvPicPr>
              <a:picLocks noChangeAspect="1"/>
            </p:cNvPicPr>
            <p:nvPr/>
          </p:nvPicPr>
          <p:blipFill>
            <a:blip r:embed="rId3">
              <a:extLst/>
            </a:blip>
            <a:stretch>
              <a:fillRect/>
            </a:stretch>
          </p:blipFill>
          <p:spPr>
            <a:xfrm>
              <a:off x="-1" y="-1"/>
              <a:ext cx="704319" cy="613858"/>
            </a:xfrm>
            <a:prstGeom prst="rect">
              <a:avLst/>
            </a:prstGeom>
            <a:ln w="12700" cap="flat">
              <a:noFill/>
              <a:miter lim="400000"/>
            </a:ln>
            <a:effectLst/>
          </p:spPr>
        </p:pic>
        <p:sp>
          <p:nvSpPr>
            <p:cNvPr id="170" name="Al-Farabi Kazakh National University…"/>
            <p:cNvSpPr txBox="1"/>
            <p:nvPr/>
          </p:nvSpPr>
          <p:spPr>
            <a:xfrm>
              <a:off x="680786" y="257313"/>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73" name="1.Bone (osseous) tissue can be described as ________.…"/>
          <p:cNvSpPr txBox="1"/>
          <p:nvPr/>
        </p:nvSpPr>
        <p:spPr>
          <a:xfrm>
            <a:off x="443704" y="3136627"/>
            <a:ext cx="10980034"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a:latin typeface="Helvetica"/>
                <a:ea typeface="Helvetica"/>
                <a:cs typeface="Helvetica"/>
                <a:sym typeface="Helvetica"/>
              </a:defRPr>
            </a:pPr>
            <a:endParaRP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68" y="16858"/>
            <a:ext cx="10208713" cy="620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1992679" y="863930"/>
            <a:ext cx="1351769" cy="47672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Қызыл ма</a:t>
            </a:r>
            <a:r>
              <a:rPr kumimoji="0" lang="kk-KZ" sz="1100" b="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й</a:t>
            </a:r>
          </a:p>
          <a:p>
            <a:pPr marL="0" marR="0" indent="0" algn="l" defTabSz="914400" rtl="0" fontAlgn="auto" latinLnBrk="0" hangingPunct="0">
              <a:lnSpc>
                <a:spcPct val="100000"/>
              </a:lnSpc>
              <a:spcBef>
                <a:spcPts val="0"/>
              </a:spcBef>
              <a:spcAft>
                <a:spcPts val="0"/>
              </a:spcAft>
              <a:buClrTx/>
              <a:buSzTx/>
              <a:buFontTx/>
              <a:buNone/>
              <a:tabLst/>
            </a:pPr>
            <a:r>
              <a:rPr lang="kk-KZ" sz="1100" baseline="0" dirty="0" smtClean="0">
                <a:latin typeface="Times New Roman" pitchFamily="18" charset="0"/>
                <a:cs typeface="Times New Roman" pitchFamily="18" charset="0"/>
              </a:rPr>
              <a:t>Сары</a:t>
            </a:r>
            <a:r>
              <a:rPr lang="kk-KZ" sz="1100" dirty="0" smtClean="0">
                <a:latin typeface="Times New Roman" pitchFamily="18" charset="0"/>
                <a:cs typeface="Times New Roman" pitchFamily="18" charset="0"/>
              </a:rPr>
              <a:t> май</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3" name="Скругленный прямоугольник 2"/>
          <p:cNvSpPr/>
          <p:nvPr/>
        </p:nvSpPr>
        <p:spPr>
          <a:xfrm rot="10800000" flipV="1">
            <a:off x="6237961" y="1153369"/>
            <a:ext cx="810649" cy="374566"/>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6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эпифиз</a:t>
            </a:r>
            <a:endParaRPr kumimoji="0" lang="ru-RU" sz="16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2" name="Скругленный прямоугольник 11"/>
          <p:cNvSpPr/>
          <p:nvPr/>
        </p:nvSpPr>
        <p:spPr>
          <a:xfrm rot="10800000" flipV="1">
            <a:off x="6296413" y="4524958"/>
            <a:ext cx="810649" cy="374566"/>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6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эпифиз</a:t>
            </a:r>
            <a:endParaRPr kumimoji="0" lang="ru-RU" sz="16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931" y="2796197"/>
            <a:ext cx="9636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Скругленный прямоугольник 14"/>
          <p:cNvSpPr/>
          <p:nvPr/>
        </p:nvSpPr>
        <p:spPr>
          <a:xfrm rot="10800000" flipV="1">
            <a:off x="6372894" y="2796197"/>
            <a:ext cx="810649" cy="374566"/>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600" dirty="0" smtClean="0">
                <a:latin typeface="Times New Roman" pitchFamily="18" charset="0"/>
                <a:cs typeface="Times New Roman" pitchFamily="18" charset="0"/>
              </a:rPr>
              <a:t>диафиз</a:t>
            </a:r>
            <a:endParaRPr kumimoji="0" lang="ru-RU" sz="16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4" name="Скругленный прямоугольник 3"/>
          <p:cNvSpPr/>
          <p:nvPr/>
        </p:nvSpPr>
        <p:spPr>
          <a:xfrm>
            <a:off x="1733704" y="5518885"/>
            <a:ext cx="1422856"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Нәресте &lt; </a:t>
            </a:r>
            <a:r>
              <a:rPr kumimoji="0" lang="ru-RU"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1 </a:t>
            </a: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жас</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5" name="Скругленный прямоугольник 4"/>
          <p:cNvSpPr/>
          <p:nvPr/>
        </p:nvSpPr>
        <p:spPr>
          <a:xfrm>
            <a:off x="3820437" y="5518885"/>
            <a:ext cx="1415441"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Ересек</a:t>
            </a:r>
            <a:r>
              <a:rPr kumimoji="0" lang="kk-KZ" sz="1400" b="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 25 + жас</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6" name="Скругленный прямоугольник 5"/>
          <p:cNvSpPr/>
          <p:nvPr/>
        </p:nvSpPr>
        <p:spPr>
          <a:xfrm>
            <a:off x="7183543" y="5358226"/>
            <a:ext cx="1384260" cy="817241"/>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Сол жақ ортан жіліктің артқы көрінісі </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7" name="Скругленный прямоугольник 6"/>
          <p:cNvSpPr/>
          <p:nvPr/>
        </p:nvSpPr>
        <p:spPr>
          <a:xfrm>
            <a:off x="8949846" y="5342298"/>
            <a:ext cx="1797486" cy="817241"/>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Сол жақ ортан жіліктің короналды бөлімі</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8" name="Скругленный прямоугольник 7"/>
          <p:cNvSpPr/>
          <p:nvPr/>
        </p:nvSpPr>
        <p:spPr>
          <a:xfrm>
            <a:off x="8492646" y="1688340"/>
            <a:ext cx="914400" cy="289436"/>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Қызыл май </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9" name="Скругленный прямоугольник 8"/>
          <p:cNvSpPr/>
          <p:nvPr/>
        </p:nvSpPr>
        <p:spPr>
          <a:xfrm>
            <a:off x="8492646" y="2506761"/>
            <a:ext cx="914400" cy="289436"/>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Сары май </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0" name="Скругленный прямоугольник 9"/>
          <p:cNvSpPr/>
          <p:nvPr/>
        </p:nvSpPr>
        <p:spPr>
          <a:xfrm>
            <a:off x="8398700" y="2939732"/>
            <a:ext cx="1008346" cy="289436"/>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100" dirty="0" smtClean="0">
                <a:latin typeface="Times New Roman" pitchFamily="18" charset="0"/>
                <a:cs typeface="Times New Roman" pitchFamily="18" charset="0"/>
              </a:rPr>
              <a:t>Жұқа</a:t>
            </a: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 сүйек</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1" name="Скругленный прямоугольник 10"/>
          <p:cNvSpPr/>
          <p:nvPr/>
        </p:nvSpPr>
        <p:spPr>
          <a:xfrm>
            <a:off x="8808928" y="950642"/>
            <a:ext cx="945716" cy="289436"/>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Сүйек кемігі</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Tree>
    <p:extLst>
      <p:ext uri="{BB962C8B-B14F-4D97-AF65-F5344CB8AC3E}">
        <p14:creationId xmlns:p14="http://schemas.microsoft.com/office/powerpoint/2010/main" val="240401620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Текст 4"/>
          <p:cNvSpPr>
            <a:spLocks noGrp="1"/>
          </p:cNvSpPr>
          <p:nvPr>
            <p:ph type="body" idx="1"/>
          </p:nvPr>
        </p:nvSpPr>
        <p:spPr>
          <a:xfrm>
            <a:off x="87682" y="274639"/>
            <a:ext cx="7891397" cy="6583361"/>
          </a:xfrm>
        </p:spPr>
        <p:txBody>
          <a:bodyPr/>
          <a:lstStyle/>
          <a:p>
            <a:pPr marL="0" indent="0">
              <a:buNone/>
            </a:pPr>
            <a:r>
              <a:rPr lang="en-US" dirty="0" smtClean="0"/>
              <a:t>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8" y="316978"/>
            <a:ext cx="981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675" y="319081"/>
            <a:ext cx="4816475" cy="633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p:cNvSpPr>
            <a:spLocks noChangeArrowheads="1"/>
          </p:cNvSpPr>
          <p:nvPr/>
        </p:nvSpPr>
        <p:spPr bwMode="auto">
          <a:xfrm>
            <a:off x="234798" y="2011386"/>
            <a:ext cx="7516674" cy="218073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Сүйектің</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қызыл</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кемігі</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пайда</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бола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алмады</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делік</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Сіздің</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денеңіз</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қандай</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lang="ru-RU" sz="2400" b="1" dirty="0" err="1" smtClean="0">
                <a:solidFill>
                  <a:srgbClr val="222222"/>
                </a:solidFill>
                <a:latin typeface="Times New Roman" pitchFamily="18" charset="0"/>
                <a:cs typeface="Times New Roman" pitchFamily="18" charset="0"/>
              </a:rPr>
              <a:t>қызметті</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орындай</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алмайды</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222222"/>
              </a:solidFill>
              <a:effectLst/>
              <a:latin typeface="Times New Roman" pitchFamily="18" charset="0"/>
              <a:cs typeface="Times New Roman" pitchFamily="18" charset="0"/>
            </a:endParaRPr>
          </a:p>
          <a:p>
            <a:pPr lvl="0" algn="just" fontAlgn="base" hangingPunct="1">
              <a:spcBef>
                <a:spcPct val="0"/>
              </a:spcBef>
              <a:spcAft>
                <a:spcPct val="0"/>
              </a:spcAft>
            </a:pPr>
            <a:r>
              <a:rPr lang="kk-KZ" sz="2400" b="1" dirty="0">
                <a:latin typeface="Times New Roman" pitchFamily="18" charset="0"/>
                <a:cs typeface="Times New Roman" pitchFamily="18" charset="0"/>
              </a:rPr>
              <a:t>Мысалы, сіздің тіндік мата кальций сақтай алмады делік. Сіздің денеңіз қандай </a:t>
            </a:r>
            <a:r>
              <a:rPr lang="kk-KZ" sz="2400" b="1" dirty="0" smtClean="0">
                <a:latin typeface="Times New Roman" pitchFamily="18" charset="0"/>
                <a:cs typeface="Times New Roman" pitchFamily="18" charset="0"/>
              </a:rPr>
              <a:t>қызметті </a:t>
            </a:r>
            <a:r>
              <a:rPr lang="kk-KZ" sz="2400" b="1" dirty="0">
                <a:latin typeface="Times New Roman" pitchFamily="18" charset="0"/>
                <a:cs typeface="Times New Roman" pitchFamily="18" charset="0"/>
              </a:rPr>
              <a:t>орындай алмайды?</a:t>
            </a: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2" name="Скругленный прямоугольник 1"/>
          <p:cNvSpPr/>
          <p:nvPr/>
        </p:nvSpPr>
        <p:spPr>
          <a:xfrm>
            <a:off x="9945666" y="813825"/>
            <a:ext cx="1528174" cy="47672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Ішкі</a:t>
            </a:r>
            <a:r>
              <a:rPr kumimoji="0" lang="kk-KZ" sz="1100" b="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 ағзаларды қорғайды</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3" name="Скругленный прямоугольник 2"/>
          <p:cNvSpPr/>
          <p:nvPr/>
        </p:nvSpPr>
        <p:spPr>
          <a:xfrm>
            <a:off x="10158607" y="1833367"/>
            <a:ext cx="1315233" cy="47672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lang="kk-KZ" sz="1100" dirty="0" smtClean="0">
                <a:latin typeface="Times New Roman" pitchFamily="18" charset="0"/>
                <a:cs typeface="Times New Roman" pitchFamily="18" charset="0"/>
              </a:rPr>
              <a:t>Майды сақтайды және шығарады</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7" name="Скругленный прямоугольник 6"/>
          <p:cNvSpPr/>
          <p:nvPr/>
        </p:nvSpPr>
        <p:spPr>
          <a:xfrm>
            <a:off x="10258815" y="2561110"/>
            <a:ext cx="1252604" cy="468387"/>
          </a:xfrm>
          <a:prstGeom prst="roundRect">
            <a:avLst>
              <a:gd name="adj" fmla="val 13927"/>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Қан жасушаларын түзеді</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8" name="Скругленный прямоугольник 7"/>
          <p:cNvSpPr/>
          <p:nvPr/>
        </p:nvSpPr>
        <p:spPr>
          <a:xfrm>
            <a:off x="10258815" y="3434473"/>
            <a:ext cx="1252604" cy="85129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100" dirty="0" smtClean="0">
                <a:latin typeface="Times New Roman" pitchFamily="18" charset="0"/>
                <a:cs typeface="Times New Roman" pitchFamily="18" charset="0"/>
              </a:rPr>
              <a:t>Минералды заттарды сақтайды және түзеді</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9" name="Скругленный прямоугольник 8"/>
          <p:cNvSpPr/>
          <p:nvPr/>
        </p:nvSpPr>
        <p:spPr>
          <a:xfrm>
            <a:off x="10108503" y="4759460"/>
            <a:ext cx="1402915" cy="476722"/>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1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Қозғалысыты жеңілдетеді</a:t>
            </a:r>
            <a:endParaRPr kumimoji="0" lang="ru-RU" sz="11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0" name="Скругленный прямоугольник 9"/>
          <p:cNvSpPr/>
          <p:nvPr/>
        </p:nvSpPr>
        <p:spPr>
          <a:xfrm>
            <a:off x="10258815" y="5556690"/>
            <a:ext cx="1252604" cy="51077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Денені ұстап тұрады</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Tree>
    <p:extLst>
      <p:ext uri="{BB962C8B-B14F-4D97-AF65-F5344CB8AC3E}">
        <p14:creationId xmlns:p14="http://schemas.microsoft.com/office/powerpoint/2010/main" val="89508113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6093" y="475989"/>
            <a:ext cx="6651321" cy="3970318"/>
          </a:xfrm>
          <a:prstGeom prst="rect">
            <a:avLst/>
          </a:prstGeom>
        </p:spPr>
        <p:txBody>
          <a:bodyPr wrap="square">
            <a:spAutoFit/>
          </a:bodyPr>
          <a:lstStyle/>
          <a:p>
            <a:pPr algn="just"/>
            <a:r>
              <a:rPr lang="ru-RU" b="1" dirty="0" err="1" smtClean="0">
                <a:solidFill>
                  <a:srgbClr val="FF0000"/>
                </a:solidFill>
              </a:rPr>
              <a:t>Сүйектің</a:t>
            </a:r>
            <a:r>
              <a:rPr lang="ru-RU" b="1" dirty="0" smtClean="0">
                <a:solidFill>
                  <a:srgbClr val="FF0000"/>
                </a:solidFill>
              </a:rPr>
              <a:t> </a:t>
            </a:r>
            <a:r>
              <a:rPr lang="ru-RU" b="1" dirty="0" err="1" smtClean="0">
                <a:solidFill>
                  <a:srgbClr val="FF0000"/>
                </a:solidFill>
              </a:rPr>
              <a:t>қызыл</a:t>
            </a:r>
            <a:r>
              <a:rPr lang="ru-RU" b="1" dirty="0">
                <a:solidFill>
                  <a:srgbClr val="FF0000"/>
                </a:solidFill>
              </a:rPr>
              <a:t> </a:t>
            </a:r>
            <a:r>
              <a:rPr lang="ru-RU" b="1" dirty="0" err="1" smtClean="0">
                <a:solidFill>
                  <a:srgbClr val="FF0000"/>
                </a:solidFill>
              </a:rPr>
              <a:t>кемігі</a:t>
            </a:r>
            <a:r>
              <a:rPr lang="ru-RU" b="1" dirty="0" smtClean="0">
                <a:solidFill>
                  <a:srgbClr val="FF0000"/>
                </a:solidFill>
              </a:rPr>
              <a:t> </a:t>
            </a:r>
            <a:r>
              <a:rPr lang="ru-RU" b="1" dirty="0" err="1"/>
              <a:t>болмаса</a:t>
            </a:r>
            <a:r>
              <a:rPr lang="ru-RU" b="1" dirty="0"/>
              <a:t>, </a:t>
            </a:r>
            <a:r>
              <a:rPr lang="ru-RU" b="1" dirty="0" err="1" smtClean="0"/>
              <a:t>сіздің</a:t>
            </a:r>
            <a:r>
              <a:rPr lang="ru-RU" b="1" dirty="0" smtClean="0"/>
              <a:t> </a:t>
            </a:r>
            <a:r>
              <a:rPr lang="ru-RU" b="1" dirty="0" err="1" smtClean="0"/>
              <a:t>ағзада</a:t>
            </a:r>
            <a:r>
              <a:rPr lang="ru-RU" b="1" dirty="0" smtClean="0"/>
              <a:t> </a:t>
            </a:r>
            <a:r>
              <a:rPr lang="ru-RU" b="1" dirty="0" err="1"/>
              <a:t>қан</a:t>
            </a:r>
            <a:r>
              <a:rPr lang="ru-RU" b="1" dirty="0"/>
              <a:t> </a:t>
            </a:r>
            <a:r>
              <a:rPr lang="ru-RU" b="1" dirty="0" err="1" smtClean="0"/>
              <a:t>жасушалары</a:t>
            </a:r>
            <a:r>
              <a:rPr lang="ru-RU" b="1" dirty="0" smtClean="0"/>
              <a:t> </a:t>
            </a:r>
            <a:r>
              <a:rPr lang="ru-RU" b="1" dirty="0" err="1" smtClean="0"/>
              <a:t>түзілмейді</a:t>
            </a:r>
            <a:r>
              <a:rPr lang="ru-RU" b="1" dirty="0" smtClean="0"/>
              <a:t>. </a:t>
            </a:r>
            <a:r>
              <a:rPr lang="ru-RU" b="1" dirty="0" err="1" smtClean="0"/>
              <a:t>Сүйектің</a:t>
            </a:r>
            <a:r>
              <a:rPr lang="ru-RU" b="1" dirty="0" smtClean="0"/>
              <a:t> </a:t>
            </a:r>
            <a:r>
              <a:rPr lang="ru-RU" b="1" dirty="0" err="1" smtClean="0"/>
              <a:t>қызыл</a:t>
            </a:r>
            <a:r>
              <a:rPr lang="ru-RU" b="1" dirty="0" smtClean="0"/>
              <a:t> </a:t>
            </a:r>
            <a:r>
              <a:rPr lang="ru-RU" b="1" dirty="0" err="1"/>
              <a:t>кемігі</a:t>
            </a:r>
            <a:r>
              <a:rPr lang="ru-RU" b="1" dirty="0"/>
              <a:t> </a:t>
            </a:r>
            <a:r>
              <a:rPr lang="ru-RU" b="1" dirty="0" err="1"/>
              <a:t>тромбоциттермен</a:t>
            </a:r>
            <a:r>
              <a:rPr lang="ru-RU" b="1" dirty="0"/>
              <a:t> </a:t>
            </a:r>
            <a:r>
              <a:rPr lang="ru-RU" b="1" dirty="0" err="1"/>
              <a:t>қатар</a:t>
            </a:r>
            <a:r>
              <a:rPr lang="ru-RU" b="1" dirty="0"/>
              <a:t> </a:t>
            </a:r>
            <a:r>
              <a:rPr lang="ru-RU" b="1" dirty="0" err="1"/>
              <a:t>қызыл</a:t>
            </a:r>
            <a:r>
              <a:rPr lang="ru-RU" b="1" dirty="0"/>
              <a:t> </a:t>
            </a:r>
            <a:r>
              <a:rPr lang="ru-RU" b="1" dirty="0" err="1"/>
              <a:t>және</a:t>
            </a:r>
            <a:r>
              <a:rPr lang="ru-RU" b="1" dirty="0"/>
              <a:t> </a:t>
            </a:r>
            <a:r>
              <a:rPr lang="ru-RU" b="1" dirty="0" err="1"/>
              <a:t>ақ</a:t>
            </a:r>
            <a:r>
              <a:rPr lang="ru-RU" b="1" dirty="0"/>
              <a:t> </a:t>
            </a:r>
            <a:r>
              <a:rPr lang="ru-RU" b="1" dirty="0" err="1"/>
              <a:t>қан</a:t>
            </a:r>
            <a:r>
              <a:rPr lang="ru-RU" b="1" dirty="0"/>
              <a:t> </a:t>
            </a:r>
            <a:r>
              <a:rPr lang="ru-RU" b="1" dirty="0" err="1"/>
              <a:t>клеткаларының</a:t>
            </a:r>
            <a:r>
              <a:rPr lang="ru-RU" b="1" dirty="0"/>
              <a:t> </a:t>
            </a:r>
            <a:r>
              <a:rPr lang="ru-RU" b="1" dirty="0" err="1"/>
              <a:t>түзілуіне</a:t>
            </a:r>
            <a:r>
              <a:rPr lang="ru-RU" b="1" dirty="0"/>
              <a:t> </a:t>
            </a:r>
            <a:r>
              <a:rPr lang="ru-RU" b="1" dirty="0" err="1"/>
              <a:t>жауап</a:t>
            </a:r>
            <a:r>
              <a:rPr lang="ru-RU" b="1" dirty="0"/>
              <a:t> </a:t>
            </a:r>
            <a:r>
              <a:rPr lang="ru-RU" b="1" dirty="0" err="1"/>
              <a:t>береді</a:t>
            </a:r>
            <a:r>
              <a:rPr lang="ru-RU" b="1" dirty="0"/>
              <a:t>.</a:t>
            </a:r>
          </a:p>
          <a:p>
            <a:pPr algn="just"/>
            <a:r>
              <a:rPr lang="ru-RU" b="1" dirty="0" err="1">
                <a:solidFill>
                  <a:srgbClr val="FF0000"/>
                </a:solidFill>
              </a:rPr>
              <a:t>Эритроциттер</a:t>
            </a:r>
            <a:r>
              <a:rPr lang="ru-RU" b="1" dirty="0"/>
              <a:t> </a:t>
            </a:r>
            <a:r>
              <a:rPr lang="ru-RU" b="1" dirty="0" err="1"/>
              <a:t>оттегін</a:t>
            </a:r>
            <a:r>
              <a:rPr lang="ru-RU" b="1" dirty="0"/>
              <a:t> </a:t>
            </a:r>
            <a:r>
              <a:rPr lang="ru-RU" b="1" dirty="0" err="1"/>
              <a:t>ұлпаларға</a:t>
            </a:r>
            <a:r>
              <a:rPr lang="ru-RU" b="1" dirty="0"/>
              <a:t> </a:t>
            </a:r>
            <a:r>
              <a:rPr lang="ru-RU" b="1" dirty="0" err="1"/>
              <a:t>тасымалдап</a:t>
            </a:r>
            <a:r>
              <a:rPr lang="ru-RU" b="1" dirty="0"/>
              <a:t>, </a:t>
            </a:r>
            <a:r>
              <a:rPr lang="ru-RU" b="1" dirty="0" err="1"/>
              <a:t>көмірқышқыл</a:t>
            </a:r>
            <a:r>
              <a:rPr lang="ru-RU" b="1" dirty="0"/>
              <a:t> </a:t>
            </a:r>
            <a:r>
              <a:rPr lang="ru-RU" b="1" dirty="0" err="1"/>
              <a:t>газын</a:t>
            </a:r>
            <a:r>
              <a:rPr lang="ru-RU" b="1" dirty="0"/>
              <a:t> </a:t>
            </a:r>
            <a:r>
              <a:rPr lang="ru-RU" b="1" dirty="0" err="1"/>
              <a:t>шығарады</a:t>
            </a:r>
            <a:r>
              <a:rPr lang="ru-RU" b="1" dirty="0"/>
              <a:t>. </a:t>
            </a:r>
            <a:r>
              <a:rPr lang="ru-RU" b="1" dirty="0" err="1"/>
              <a:t>Эритроциттер</a:t>
            </a:r>
            <a:r>
              <a:rPr lang="ru-RU" b="1" dirty="0"/>
              <a:t> </a:t>
            </a:r>
            <a:r>
              <a:rPr lang="ru-RU" b="1" dirty="0" err="1"/>
              <a:t>болмаса</a:t>
            </a:r>
            <a:r>
              <a:rPr lang="ru-RU" b="1" dirty="0"/>
              <a:t>, </a:t>
            </a:r>
            <a:r>
              <a:rPr lang="ru-RU" b="1" dirty="0" err="1"/>
              <a:t>сіздің</a:t>
            </a:r>
            <a:r>
              <a:rPr lang="ru-RU" b="1" dirty="0"/>
              <a:t> </a:t>
            </a:r>
            <a:r>
              <a:rPr lang="ru-RU" b="1" dirty="0" err="1"/>
              <a:t>тіндеріңіз</a:t>
            </a:r>
            <a:r>
              <a:rPr lang="ru-RU" b="1" dirty="0"/>
              <a:t> </a:t>
            </a:r>
            <a:r>
              <a:rPr lang="ru-RU" b="1" dirty="0" err="1"/>
              <a:t>оттегі</a:t>
            </a:r>
            <a:r>
              <a:rPr lang="ru-RU" b="1" dirty="0"/>
              <a:t> </a:t>
            </a:r>
            <a:r>
              <a:rPr lang="ru-RU" b="1" dirty="0" err="1"/>
              <a:t>көмегімен</a:t>
            </a:r>
            <a:r>
              <a:rPr lang="ru-RU" b="1" dirty="0"/>
              <a:t> АТФ </a:t>
            </a:r>
            <a:r>
              <a:rPr lang="ru-RU" b="1" dirty="0" err="1"/>
              <a:t>түзе</a:t>
            </a:r>
            <a:r>
              <a:rPr lang="ru-RU" b="1" dirty="0"/>
              <a:t> </a:t>
            </a:r>
            <a:r>
              <a:rPr lang="ru-RU" b="1" dirty="0" err="1"/>
              <a:t>алмайды</a:t>
            </a:r>
            <a:r>
              <a:rPr lang="ru-RU" b="1" dirty="0"/>
              <a:t>.</a:t>
            </a:r>
          </a:p>
          <a:p>
            <a:pPr algn="just"/>
            <a:r>
              <a:rPr lang="ru-RU" b="1" dirty="0" err="1">
                <a:solidFill>
                  <a:srgbClr val="FF0000"/>
                </a:solidFill>
              </a:rPr>
              <a:t>Ақ</a:t>
            </a:r>
            <a:r>
              <a:rPr lang="ru-RU" b="1" dirty="0">
                <a:solidFill>
                  <a:srgbClr val="FF0000"/>
                </a:solidFill>
              </a:rPr>
              <a:t> </a:t>
            </a:r>
            <a:r>
              <a:rPr lang="ru-RU" b="1" dirty="0" err="1">
                <a:solidFill>
                  <a:srgbClr val="FF0000"/>
                </a:solidFill>
              </a:rPr>
              <a:t>қан</a:t>
            </a:r>
            <a:r>
              <a:rPr lang="ru-RU" b="1" dirty="0">
                <a:solidFill>
                  <a:srgbClr val="FF0000"/>
                </a:solidFill>
              </a:rPr>
              <a:t> </a:t>
            </a:r>
            <a:r>
              <a:rPr lang="ru-RU" b="1" dirty="0" err="1">
                <a:solidFill>
                  <a:srgbClr val="FF0000"/>
                </a:solidFill>
              </a:rPr>
              <a:t>клеткалары</a:t>
            </a:r>
            <a:r>
              <a:rPr lang="ru-RU" b="1" dirty="0">
                <a:solidFill>
                  <a:srgbClr val="FF0000"/>
                </a:solidFill>
              </a:rPr>
              <a:t> </a:t>
            </a:r>
            <a:r>
              <a:rPr lang="ru-RU" b="1" dirty="0" err="1"/>
              <a:t>иммундық</a:t>
            </a:r>
            <a:r>
              <a:rPr lang="ru-RU" b="1" dirty="0"/>
              <a:t> </a:t>
            </a:r>
            <a:r>
              <a:rPr lang="ru-RU" b="1" dirty="0" err="1"/>
              <a:t>жүйеде</a:t>
            </a:r>
            <a:r>
              <a:rPr lang="ru-RU" b="1" dirty="0"/>
              <a:t> </a:t>
            </a:r>
            <a:r>
              <a:rPr lang="ru-RU" b="1" dirty="0" err="1"/>
              <a:t>біздің</a:t>
            </a:r>
            <a:r>
              <a:rPr lang="ru-RU" b="1" dirty="0"/>
              <a:t> </a:t>
            </a:r>
            <a:r>
              <a:rPr lang="ru-RU" b="1" dirty="0" err="1"/>
              <a:t>ағзамыздағы</a:t>
            </a:r>
            <a:r>
              <a:rPr lang="ru-RU" b="1" dirty="0"/>
              <a:t> </a:t>
            </a:r>
            <a:r>
              <a:rPr lang="ru-RU" b="1" dirty="0" err="1"/>
              <a:t>бөгде</a:t>
            </a:r>
            <a:r>
              <a:rPr lang="ru-RU" b="1" dirty="0"/>
              <a:t> </a:t>
            </a:r>
            <a:r>
              <a:rPr lang="ru-RU" b="1" dirty="0" err="1"/>
              <a:t>қоздырғыштармен</a:t>
            </a:r>
            <a:r>
              <a:rPr lang="ru-RU" b="1" dirty="0"/>
              <a:t> </a:t>
            </a:r>
            <a:r>
              <a:rPr lang="ru-RU" b="1" dirty="0" err="1"/>
              <a:t>күресуде</a:t>
            </a:r>
            <a:r>
              <a:rPr lang="ru-RU" b="1" dirty="0"/>
              <a:t> </a:t>
            </a:r>
            <a:r>
              <a:rPr lang="ru-RU" b="1" dirty="0" err="1"/>
              <a:t>маңызды</a:t>
            </a:r>
            <a:r>
              <a:rPr lang="ru-RU" b="1" dirty="0"/>
              <a:t> </a:t>
            </a:r>
            <a:r>
              <a:rPr lang="ru-RU" b="1" dirty="0" err="1"/>
              <a:t>рөл</a:t>
            </a:r>
            <a:r>
              <a:rPr lang="ru-RU" b="1" dirty="0"/>
              <a:t> </a:t>
            </a:r>
            <a:r>
              <a:rPr lang="ru-RU" b="1" dirty="0" err="1"/>
              <a:t>атқарады</a:t>
            </a:r>
            <a:r>
              <a:rPr lang="ru-RU" b="1" dirty="0"/>
              <a:t> - </a:t>
            </a:r>
            <a:r>
              <a:rPr lang="ru-RU" b="1" dirty="0" err="1"/>
              <a:t>ақ</a:t>
            </a:r>
            <a:r>
              <a:rPr lang="ru-RU" b="1" dirty="0"/>
              <a:t> </a:t>
            </a:r>
            <a:r>
              <a:rPr lang="ru-RU" b="1" dirty="0" err="1"/>
              <a:t>лейкоциттерсіз</a:t>
            </a:r>
            <a:r>
              <a:rPr lang="ru-RU" b="1" dirty="0"/>
              <a:t> </a:t>
            </a:r>
            <a:r>
              <a:rPr lang="ru-RU" b="1" dirty="0" err="1"/>
              <a:t>сіз</a:t>
            </a:r>
            <a:r>
              <a:rPr lang="ru-RU" b="1" dirty="0"/>
              <a:t> </a:t>
            </a:r>
            <a:r>
              <a:rPr lang="ru-RU" b="1" dirty="0" err="1"/>
              <a:t>инфекциядан</a:t>
            </a:r>
            <a:r>
              <a:rPr lang="ru-RU" b="1" dirty="0"/>
              <a:t> </a:t>
            </a:r>
            <a:r>
              <a:rPr lang="ru-RU" b="1" dirty="0" err="1"/>
              <a:t>қалпына</a:t>
            </a:r>
            <a:r>
              <a:rPr lang="ru-RU" b="1" dirty="0"/>
              <a:t> </a:t>
            </a:r>
            <a:r>
              <a:rPr lang="ru-RU" b="1" dirty="0" err="1"/>
              <a:t>келе</a:t>
            </a:r>
            <a:r>
              <a:rPr lang="ru-RU" b="1" dirty="0"/>
              <a:t> </a:t>
            </a:r>
            <a:r>
              <a:rPr lang="ru-RU" b="1" dirty="0" err="1"/>
              <a:t>алмайсыз</a:t>
            </a:r>
            <a:r>
              <a:rPr lang="ru-RU" b="1" dirty="0"/>
              <a:t>.</a:t>
            </a:r>
          </a:p>
          <a:p>
            <a:pPr algn="just"/>
            <a:r>
              <a:rPr lang="ru-RU" b="1" dirty="0" err="1">
                <a:solidFill>
                  <a:srgbClr val="FF0000"/>
                </a:solidFill>
              </a:rPr>
              <a:t>Тромбоциттер</a:t>
            </a:r>
            <a:r>
              <a:rPr lang="ru-RU" b="1" dirty="0"/>
              <a:t> </a:t>
            </a:r>
            <a:r>
              <a:rPr lang="ru-RU" b="1" dirty="0" err="1" smtClean="0"/>
              <a:t>қан</a:t>
            </a:r>
            <a:r>
              <a:rPr lang="ru-RU" b="1" dirty="0" smtClean="0"/>
              <a:t> </a:t>
            </a:r>
            <a:r>
              <a:rPr lang="ru-RU" b="1" dirty="0" err="1" smtClean="0"/>
              <a:t>тамыр</a:t>
            </a:r>
            <a:r>
              <a:rPr lang="ru-RU" b="1" dirty="0" smtClean="0"/>
              <a:t> </a:t>
            </a:r>
            <a:r>
              <a:rPr lang="ru-RU" b="1" dirty="0" err="1"/>
              <a:t>жарылғанда</a:t>
            </a:r>
            <a:r>
              <a:rPr lang="ru-RU" b="1" dirty="0"/>
              <a:t> </a:t>
            </a:r>
            <a:r>
              <a:rPr lang="ru-RU" b="1" dirty="0" err="1"/>
              <a:t>қанның</a:t>
            </a:r>
            <a:r>
              <a:rPr lang="ru-RU" b="1" dirty="0"/>
              <a:t> </a:t>
            </a:r>
            <a:r>
              <a:rPr lang="ru-RU" b="1" dirty="0" err="1"/>
              <a:t>ұюына</a:t>
            </a:r>
            <a:r>
              <a:rPr lang="ru-RU" b="1" dirty="0"/>
              <a:t> </a:t>
            </a:r>
            <a:r>
              <a:rPr lang="ru-RU" b="1" dirty="0" err="1"/>
              <a:t>жауап</a:t>
            </a:r>
            <a:r>
              <a:rPr lang="ru-RU" b="1" dirty="0"/>
              <a:t> </a:t>
            </a:r>
            <a:r>
              <a:rPr lang="ru-RU" b="1" dirty="0" err="1"/>
              <a:t>береді</a:t>
            </a:r>
            <a:r>
              <a:rPr lang="ru-RU" b="1" dirty="0"/>
              <a:t>. </a:t>
            </a:r>
            <a:r>
              <a:rPr lang="ru-RU" b="1" dirty="0" err="1"/>
              <a:t>Тромбоциттерсіз</a:t>
            </a:r>
            <a:r>
              <a:rPr lang="ru-RU" b="1" dirty="0"/>
              <a:t> </a:t>
            </a:r>
            <a:r>
              <a:rPr lang="ru-RU" b="1" dirty="0" err="1" smtClean="0"/>
              <a:t>сізде</a:t>
            </a:r>
            <a:r>
              <a:rPr lang="ru-RU" b="1" dirty="0" smtClean="0"/>
              <a:t> </a:t>
            </a:r>
            <a:r>
              <a:rPr lang="ru-RU" b="1" dirty="0" err="1" smtClean="0"/>
              <a:t>қан</a:t>
            </a:r>
            <a:r>
              <a:rPr lang="ru-RU" b="1" dirty="0" smtClean="0"/>
              <a:t> </a:t>
            </a:r>
            <a:r>
              <a:rPr lang="ru-RU" b="1" dirty="0" err="1" smtClean="0"/>
              <a:t>ұю</a:t>
            </a:r>
            <a:r>
              <a:rPr lang="ru-RU" b="1" dirty="0" smtClean="0"/>
              <a:t> </a:t>
            </a:r>
            <a:r>
              <a:rPr lang="ru-RU" b="1" dirty="0" err="1" smtClean="0"/>
              <a:t>үрдісі</a:t>
            </a:r>
            <a:r>
              <a:rPr lang="ru-RU" b="1" dirty="0" smtClean="0"/>
              <a:t> </a:t>
            </a:r>
            <a:r>
              <a:rPr lang="ru-RU" b="1" dirty="0" err="1" smtClean="0"/>
              <a:t>болмай</a:t>
            </a:r>
            <a:r>
              <a:rPr lang="ru-RU" b="1" dirty="0" smtClean="0"/>
              <a:t>, </a:t>
            </a:r>
            <a:r>
              <a:rPr lang="ru-RU" b="1" dirty="0" err="1"/>
              <a:t>қан</a:t>
            </a:r>
            <a:r>
              <a:rPr lang="ru-RU" b="1" dirty="0"/>
              <a:t> </a:t>
            </a:r>
            <a:r>
              <a:rPr lang="ru-RU" b="1" dirty="0" err="1"/>
              <a:t>кетіп</a:t>
            </a:r>
            <a:r>
              <a:rPr lang="ru-RU" b="1" dirty="0"/>
              <a:t>, </a:t>
            </a:r>
            <a:r>
              <a:rPr lang="ru-RU" b="1" dirty="0" err="1" smtClean="0"/>
              <a:t>өлім</a:t>
            </a:r>
            <a:r>
              <a:rPr lang="ru-RU" b="1" dirty="0" smtClean="0"/>
              <a:t> </a:t>
            </a:r>
            <a:r>
              <a:rPr lang="ru-RU" b="1" dirty="0" err="1" smtClean="0"/>
              <a:t>жағдайына</a:t>
            </a:r>
            <a:r>
              <a:rPr lang="ru-RU" b="1" dirty="0" smtClean="0"/>
              <a:t> </a:t>
            </a:r>
            <a:r>
              <a:rPr lang="ru-RU" b="1" dirty="0" err="1" smtClean="0"/>
              <a:t>әкеліп</a:t>
            </a:r>
            <a:r>
              <a:rPr lang="ru-RU" b="1" dirty="0" smtClean="0"/>
              <a:t> </a:t>
            </a:r>
            <a:r>
              <a:rPr lang="ru-RU" b="1" dirty="0" err="1" smtClean="0"/>
              <a:t>соғу</a:t>
            </a:r>
            <a:r>
              <a:rPr lang="ru-RU" b="1" dirty="0" smtClean="0"/>
              <a:t> </a:t>
            </a:r>
            <a:r>
              <a:rPr lang="ru-RU" b="1" dirty="0" err="1" smtClean="0"/>
              <a:t>мүмкін</a:t>
            </a:r>
            <a:r>
              <a:rPr lang="ru-RU" b="1" dirty="0" smtClean="0"/>
              <a:t>.</a:t>
            </a: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979" y="156989"/>
            <a:ext cx="3983275" cy="4189109"/>
          </a:xfrm>
          <a:prstGeom prst="rect">
            <a:avLst/>
          </a:prstGeom>
          <a:solidFill>
            <a:schemeClr val="accent2"/>
          </a:solidFill>
          <a:ln>
            <a:noFill/>
          </a:ln>
          <a:effectLst/>
        </p:spPr>
      </p:pic>
      <p:sp>
        <p:nvSpPr>
          <p:cNvPr id="5" name="Скругленный прямоугольник 4"/>
          <p:cNvSpPr/>
          <p:nvPr/>
        </p:nvSpPr>
        <p:spPr>
          <a:xfrm>
            <a:off x="7528142" y="1846494"/>
            <a:ext cx="1603331" cy="810097"/>
          </a:xfrm>
          <a:prstGeom prst="roundRect">
            <a:avLst>
              <a:gd name="adj" fmla="val 15196"/>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kk-KZ" sz="1400" dirty="0">
                <a:latin typeface="Times New Roman" pitchFamily="18" charset="0"/>
                <a:cs typeface="Times New Roman" pitchFamily="18" charset="0"/>
              </a:rPr>
              <a:t>С</a:t>
            </a: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үйек эпифизінің кеуекті затында болады</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6" name="Скругленный прямоугольник 5"/>
          <p:cNvSpPr/>
          <p:nvPr/>
        </p:nvSpPr>
        <p:spPr>
          <a:xfrm>
            <a:off x="10221239" y="447187"/>
            <a:ext cx="1302706" cy="646327"/>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kk-KZ"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Сүйек кемігі</a:t>
            </a:r>
            <a:endParaRPr kumimoji="0" lang="ru-RU"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7" name="Скругленный прямоугольник 6"/>
          <p:cNvSpPr/>
          <p:nvPr/>
        </p:nvSpPr>
        <p:spPr>
          <a:xfrm>
            <a:off x="10321447" y="2575715"/>
            <a:ext cx="1202498" cy="81724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Сүйек майы (сүйектің сары кемігі)</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9" name="Скругленный прямоугольник 8"/>
          <p:cNvSpPr/>
          <p:nvPr/>
        </p:nvSpPr>
        <p:spPr>
          <a:xfrm>
            <a:off x="10321446" y="3426702"/>
            <a:ext cx="1352807" cy="91939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kk-KZ" sz="12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Сүйек диафизінің</a:t>
            </a:r>
            <a:r>
              <a:rPr kumimoji="0" lang="kk-KZ" sz="1200" b="0" i="0" u="none" strike="noStrike" cap="none" spc="0" normalizeH="0" dirty="0" smtClean="0">
                <a:ln>
                  <a:noFill/>
                </a:ln>
                <a:solidFill>
                  <a:srgbClr val="000000"/>
                </a:solidFill>
                <a:effectLst/>
                <a:uFillTx/>
                <a:latin typeface="Times New Roman" pitchFamily="18" charset="0"/>
                <a:cs typeface="Times New Roman" pitchFamily="18" charset="0"/>
                <a:sym typeface="Lucida Grande"/>
              </a:rPr>
              <a:t> кеуекті затында болады</a:t>
            </a:r>
            <a:endParaRPr kumimoji="0" lang="ru-RU" sz="12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
        <p:nvSpPr>
          <p:cNvPr id="10" name="Скругленный прямоугольник 9"/>
          <p:cNvSpPr/>
          <p:nvPr/>
        </p:nvSpPr>
        <p:spPr>
          <a:xfrm>
            <a:off x="7778663" y="1212696"/>
            <a:ext cx="1352810" cy="57887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Сүйектің қызыл кемігі</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55" y="4446306"/>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Скругленный прямоугольник 11"/>
          <p:cNvSpPr/>
          <p:nvPr/>
        </p:nvSpPr>
        <p:spPr>
          <a:xfrm rot="10800000" flipH="1" flipV="1">
            <a:off x="526093" y="6153194"/>
            <a:ext cx="1206884" cy="34051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эритроциттер</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241" y="458037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Скругленный прямоугольник 12"/>
          <p:cNvSpPr/>
          <p:nvPr/>
        </p:nvSpPr>
        <p:spPr>
          <a:xfrm>
            <a:off x="8517697" y="5928763"/>
            <a:ext cx="914400" cy="34051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лейкоцит</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173" y="4512981"/>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кругленный прямоугольник 13"/>
          <p:cNvSpPr/>
          <p:nvPr/>
        </p:nvSpPr>
        <p:spPr>
          <a:xfrm>
            <a:off x="4325155" y="6285647"/>
            <a:ext cx="1211349" cy="307773"/>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kk-KZ" sz="1400" b="0" i="0" u="none" strike="noStrike" cap="none" spc="0" normalizeH="0" baseline="0" dirty="0" smtClean="0">
                <a:ln>
                  <a:noFill/>
                </a:ln>
                <a:solidFill>
                  <a:srgbClr val="000000"/>
                </a:solidFill>
                <a:effectLst/>
                <a:uFillTx/>
                <a:latin typeface="Times New Roman" pitchFamily="18" charset="0"/>
                <a:cs typeface="Times New Roman" pitchFamily="18" charset="0"/>
                <a:sym typeface="Lucida Grande"/>
              </a:rPr>
              <a:t>тромбоциттер</a:t>
            </a:r>
            <a:endParaRPr kumimoji="0" lang="ru-RU" sz="1400" b="0" i="0" u="none" strike="noStrike" cap="none" spc="0" normalizeH="0" baseline="0" dirty="0">
              <a:ln>
                <a:noFill/>
              </a:ln>
              <a:solidFill>
                <a:srgbClr val="000000"/>
              </a:solidFill>
              <a:effectLst/>
              <a:uFillTx/>
              <a:latin typeface="Times New Roman" pitchFamily="18" charset="0"/>
              <a:cs typeface="Times New Roman" pitchFamily="18" charset="0"/>
              <a:sym typeface="Lucida Grande"/>
            </a:endParaRPr>
          </a:p>
        </p:txBody>
      </p:sp>
    </p:spTree>
    <p:extLst>
      <p:ext uri="{BB962C8B-B14F-4D97-AF65-F5344CB8AC3E}">
        <p14:creationId xmlns:p14="http://schemas.microsoft.com/office/powerpoint/2010/main" val="352452543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p:cNvGrpSpPr/>
          <p:nvPr/>
        </p:nvGrpSpPr>
        <p:grpSpPr>
          <a:xfrm>
            <a:off x="-74248" y="6205476"/>
            <a:ext cx="12248950" cy="755686"/>
            <a:chOff x="-1" y="0"/>
            <a:chExt cx="12248948" cy="755685"/>
          </a:xfrm>
        </p:grpSpPr>
        <p:sp>
          <p:nvSpPr>
            <p:cNvPr id="185"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186"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187"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188"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90" name="Introduction"/>
          <p:cNvSpPr txBox="1">
            <a:spLocks noGrp="1"/>
          </p:cNvSpPr>
          <p:nvPr>
            <p:ph type="title"/>
          </p:nvPr>
        </p:nvSpPr>
        <p:spPr>
          <a:xfrm>
            <a:off x="5999967" y="0"/>
            <a:ext cx="5805102" cy="739036"/>
          </a:xfrm>
          <a:prstGeom prst="rect">
            <a:avLst/>
          </a:prstGeom>
        </p:spPr>
        <p:txBody>
          <a:bodyPr lIns="45718" tIns="45718" rIns="45718" bIns="45718" anchor="b">
            <a:normAutofit fontScale="90000"/>
          </a:bodyPr>
          <a:lstStyle>
            <a:lvl1pPr algn="ctr">
              <a:defRPr b="1">
                <a:latin typeface="Georgia"/>
                <a:ea typeface="Georgia"/>
                <a:cs typeface="Georgia"/>
                <a:sym typeface="Georgia"/>
              </a:defRPr>
            </a:lvl1pPr>
          </a:lstStyle>
          <a:p>
            <a:pPr algn="just"/>
            <a:r>
              <a:rPr lang="kk-KZ" dirty="0" smtClean="0">
                <a:solidFill>
                  <a:srgbClr val="FF0000"/>
                </a:solidFill>
              </a:rPr>
              <a:t>  СҮЙЕКТЕРДІҢ ПІШІНІ</a:t>
            </a:r>
            <a:endParaRPr dirty="0">
              <a:solidFill>
                <a:srgbClr val="FF0000"/>
              </a:solidFill>
            </a:endParaRPr>
          </a:p>
        </p:txBody>
      </p:sp>
      <p:sp>
        <p:nvSpPr>
          <p:cNvPr id="191" name="Skeletal system is composed of bones, cartilages, and ligaments…"/>
          <p:cNvSpPr txBox="1"/>
          <p:nvPr/>
        </p:nvSpPr>
        <p:spPr>
          <a:xfrm>
            <a:off x="693526" y="3239203"/>
            <a:ext cx="10271548"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457200">
              <a:defRPr>
                <a:solidFill>
                  <a:srgbClr val="444444"/>
                </a:solidFill>
                <a:latin typeface="Helvetica"/>
                <a:ea typeface="Helvetica"/>
                <a:cs typeface="Helvetica"/>
                <a:sym typeface="Helvetica"/>
              </a:defRPr>
            </a:pPr>
            <a:endParaRPr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16" y="112734"/>
            <a:ext cx="5202719" cy="59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718690" y="799620"/>
            <a:ext cx="5780203" cy="5170646"/>
          </a:xfrm>
          <a:prstGeom prst="rect">
            <a:avLst/>
          </a:prstGeom>
        </p:spPr>
        <p:txBody>
          <a:bodyPr wrap="square">
            <a:spAutoFit/>
          </a:bodyPr>
          <a:lstStyle/>
          <a:p>
            <a:endParaRPr lang="ru-RU" dirty="0"/>
          </a:p>
          <a:p>
            <a:pPr marL="285750" indent="-285750" algn="just">
              <a:buFont typeface="Wingdings" pitchFamily="2" charset="2"/>
              <a:buChar char="v"/>
            </a:pPr>
            <a:r>
              <a:rPr lang="ru-RU" sz="2400" b="1" dirty="0" err="1" smtClean="0">
                <a:latin typeface="Times New Roman" pitchFamily="18" charset="0"/>
                <a:cs typeface="Times New Roman" pitchFamily="18" charset="0"/>
              </a:rPr>
              <a:t>Ұзын</a:t>
            </a:r>
            <a:r>
              <a:rPr lang="ru-RU" sz="2400" b="1" dirty="0" smtClean="0">
                <a:latin typeface="Times New Roman" pitchFamily="18" charset="0"/>
                <a:cs typeface="Times New Roman" pitchFamily="18" charset="0"/>
              </a:rPr>
              <a:t> </a:t>
            </a:r>
            <a:r>
              <a:rPr lang="ru-RU" sz="2400" b="1" dirty="0" err="1">
                <a:latin typeface="Times New Roman" pitchFamily="18" charset="0"/>
                <a:cs typeface="Times New Roman" pitchFamily="18" charset="0"/>
              </a:rPr>
              <a:t>сүйектер</a:t>
            </a:r>
            <a:endParaRPr lang="ru-RU" sz="2400" b="1" dirty="0">
              <a:latin typeface="Times New Roman" pitchFamily="18" charset="0"/>
              <a:cs typeface="Times New Roman" pitchFamily="18" charset="0"/>
            </a:endParaRPr>
          </a:p>
          <a:p>
            <a:pPr marL="342900" indent="-342900" algn="just">
              <a:buFont typeface="Courier New" pitchFamily="49" charset="0"/>
              <a:buChar char="o"/>
            </a:pPr>
            <a:r>
              <a:rPr lang="ru-RU" sz="2400" dirty="0" err="1">
                <a:latin typeface="Times New Roman" pitchFamily="18" charset="0"/>
                <a:cs typeface="Times New Roman" pitchFamily="18" charset="0"/>
              </a:rPr>
              <a:t>енінен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ұзынырақ</a:t>
            </a:r>
            <a:endParaRPr lang="ru-RU" sz="2400" dirty="0">
              <a:latin typeface="Times New Roman" pitchFamily="18" charset="0"/>
              <a:cs typeface="Times New Roman" pitchFamily="18" charset="0"/>
            </a:endParaRPr>
          </a:p>
          <a:p>
            <a:pPr marL="342900" indent="-342900" algn="just">
              <a:buFont typeface="Courier New" pitchFamily="49" charset="0"/>
              <a:buChar char="o"/>
            </a:pPr>
            <a:r>
              <a:rPr lang="ru-RU" sz="2400" dirty="0" err="1" smtClean="0">
                <a:latin typeface="Times New Roman" pitchFamily="18" charset="0"/>
                <a:cs typeface="Times New Roman" pitchFamily="18" charset="0"/>
              </a:rPr>
              <a:t>қатты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тұтқалар</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бұлшық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әсер</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етеді</a:t>
            </a:r>
            <a:endParaRPr lang="ru-RU" sz="2400" dirty="0" smtClean="0">
              <a:latin typeface="Times New Roman" pitchFamily="18" charset="0"/>
              <a:cs typeface="Times New Roman" pitchFamily="18" charset="0"/>
            </a:endParaRPr>
          </a:p>
          <a:p>
            <a:pPr marL="342900" indent="-342900" algn="just">
              <a:buFont typeface="Wingdings" pitchFamily="2" charset="2"/>
              <a:buChar char="v"/>
            </a:pPr>
            <a:r>
              <a:rPr lang="kk-KZ" sz="2400" b="1" dirty="0" smtClean="0">
                <a:latin typeface="Times New Roman" pitchFamily="18" charset="0"/>
                <a:cs typeface="Times New Roman" pitchFamily="18" charset="0"/>
              </a:rPr>
              <a:t>Қысқа </a:t>
            </a:r>
            <a:r>
              <a:rPr lang="kk-KZ" sz="2400" b="1" dirty="0">
                <a:latin typeface="Times New Roman" pitchFamily="18" charset="0"/>
                <a:cs typeface="Times New Roman" pitchFamily="18" charset="0"/>
              </a:rPr>
              <a:t>сүйектер </a:t>
            </a:r>
            <a:endParaRPr lang="kk-KZ" sz="2400" b="1" dirty="0" smtClean="0">
              <a:latin typeface="Times New Roman" pitchFamily="18" charset="0"/>
              <a:cs typeface="Times New Roman" pitchFamily="18" charset="0"/>
            </a:endParaRPr>
          </a:p>
          <a:p>
            <a:pPr marL="342900" indent="-342900" algn="just">
              <a:buFont typeface="Courier New" pitchFamily="49" charset="0"/>
              <a:buChar char="o"/>
            </a:pPr>
            <a:r>
              <a:rPr lang="kk-KZ" sz="2400" dirty="0" smtClean="0">
                <a:latin typeface="Times New Roman" pitchFamily="18" charset="0"/>
                <a:cs typeface="Times New Roman" pitchFamily="18" charset="0"/>
              </a:rPr>
              <a:t>ұзындығы </a:t>
            </a:r>
            <a:r>
              <a:rPr lang="kk-KZ" sz="2400" dirty="0">
                <a:latin typeface="Times New Roman" pitchFamily="18" charset="0"/>
                <a:cs typeface="Times New Roman" pitchFamily="18" charset="0"/>
              </a:rPr>
              <a:t>мен </a:t>
            </a:r>
            <a:r>
              <a:rPr lang="kk-KZ" sz="2400" dirty="0" smtClean="0">
                <a:latin typeface="Times New Roman" pitchFamily="18" charset="0"/>
                <a:cs typeface="Times New Roman" pitchFamily="18" charset="0"/>
              </a:rPr>
              <a:t>ені </a:t>
            </a:r>
            <a:r>
              <a:rPr lang="kk-KZ" sz="2400" dirty="0">
                <a:latin typeface="Times New Roman" pitchFamily="18" charset="0"/>
                <a:cs typeface="Times New Roman" pitchFamily="18" charset="0"/>
              </a:rPr>
              <a:t>тең </a:t>
            </a:r>
            <a:endParaRPr lang="kk-KZ" sz="2400" dirty="0" smtClean="0">
              <a:latin typeface="Times New Roman" pitchFamily="18" charset="0"/>
              <a:cs typeface="Times New Roman" pitchFamily="18" charset="0"/>
            </a:endParaRPr>
          </a:p>
          <a:p>
            <a:pPr marL="342900" indent="-342900" algn="just">
              <a:buFont typeface="Courier New" pitchFamily="49" charset="0"/>
              <a:buChar char="o"/>
            </a:pPr>
            <a:r>
              <a:rPr lang="kk-KZ" sz="2400" dirty="0" smtClean="0">
                <a:latin typeface="Times New Roman" pitchFamily="18" charset="0"/>
                <a:cs typeface="Times New Roman" pitchFamily="18" charset="0"/>
              </a:rPr>
              <a:t>бір-біріне </a:t>
            </a:r>
            <a:r>
              <a:rPr lang="kk-KZ" sz="2400" dirty="0">
                <a:latin typeface="Times New Roman" pitchFamily="18" charset="0"/>
                <a:cs typeface="Times New Roman" pitchFamily="18" charset="0"/>
              </a:rPr>
              <a:t>бірнеше бағытта </a:t>
            </a:r>
            <a:r>
              <a:rPr lang="kk-KZ" sz="2400" dirty="0" smtClean="0">
                <a:latin typeface="Times New Roman" pitchFamily="18" charset="0"/>
                <a:cs typeface="Times New Roman" pitchFamily="18" charset="0"/>
              </a:rPr>
              <a:t>қараған</a:t>
            </a:r>
          </a:p>
          <a:p>
            <a:pPr marL="342900" indent="-342900" algn="just">
              <a:buFont typeface="Wingdings" pitchFamily="2" charset="2"/>
              <a:buChar char="v"/>
            </a:pPr>
            <a:r>
              <a:rPr lang="kk-KZ" sz="2400" b="1" dirty="0" smtClean="0">
                <a:latin typeface="Times New Roman" pitchFamily="18" charset="0"/>
                <a:cs typeface="Times New Roman" pitchFamily="18" charset="0"/>
              </a:rPr>
              <a:t>Жалпақ </a:t>
            </a:r>
            <a:r>
              <a:rPr lang="kk-KZ" sz="2400" b="1" dirty="0">
                <a:latin typeface="Times New Roman" pitchFamily="18" charset="0"/>
                <a:cs typeface="Times New Roman" pitchFamily="18" charset="0"/>
              </a:rPr>
              <a:t>сүйектер </a:t>
            </a:r>
            <a:endParaRPr lang="kk-KZ" sz="2400" b="1" dirty="0" smtClean="0">
              <a:latin typeface="Times New Roman" pitchFamily="18" charset="0"/>
              <a:cs typeface="Times New Roman" pitchFamily="18" charset="0"/>
            </a:endParaRPr>
          </a:p>
          <a:p>
            <a:pPr marL="342900" indent="-342900" algn="just">
              <a:buFont typeface="Courier New" pitchFamily="49" charset="0"/>
              <a:buChar char="o"/>
            </a:pPr>
            <a:r>
              <a:rPr lang="kk-KZ" sz="2400" dirty="0" smtClean="0">
                <a:latin typeface="Times New Roman" pitchFamily="18" charset="0"/>
                <a:cs typeface="Times New Roman" pitchFamily="18" charset="0"/>
              </a:rPr>
              <a:t>жұмсақ </a:t>
            </a:r>
            <a:r>
              <a:rPr lang="kk-KZ" sz="2400" dirty="0">
                <a:latin typeface="Times New Roman" pitchFamily="18" charset="0"/>
                <a:cs typeface="Times New Roman" pitchFamily="18" charset="0"/>
              </a:rPr>
              <a:t>мүшелерді қорғайды </a:t>
            </a:r>
            <a:endParaRPr lang="kk-KZ" sz="2400" dirty="0" smtClean="0">
              <a:latin typeface="Times New Roman" pitchFamily="18" charset="0"/>
              <a:cs typeface="Times New Roman" pitchFamily="18" charset="0"/>
            </a:endParaRPr>
          </a:p>
          <a:p>
            <a:pPr marL="342900" indent="-342900" algn="just">
              <a:buFont typeface="Courier New" pitchFamily="49" charset="0"/>
              <a:buChar char="o"/>
            </a:pPr>
            <a:r>
              <a:rPr lang="kk-KZ" sz="2400" dirty="0" smtClean="0">
                <a:latin typeface="Times New Roman" pitchFamily="18" charset="0"/>
                <a:cs typeface="Times New Roman" pitchFamily="18" charset="0"/>
              </a:rPr>
              <a:t>иілген</a:t>
            </a:r>
            <a:r>
              <a:rPr lang="kk-KZ" sz="2400" dirty="0">
                <a:latin typeface="Times New Roman" pitchFamily="18" charset="0"/>
                <a:cs typeface="Times New Roman" pitchFamily="18" charset="0"/>
              </a:rPr>
              <a:t>, бірақ кең және </a:t>
            </a:r>
            <a:r>
              <a:rPr lang="kk-KZ" sz="2400" dirty="0" smtClean="0">
                <a:latin typeface="Times New Roman" pitchFamily="18" charset="0"/>
                <a:cs typeface="Times New Roman" pitchFamily="18" charset="0"/>
              </a:rPr>
              <a:t>жұқа</a:t>
            </a:r>
          </a:p>
          <a:p>
            <a:pPr marL="342900" indent="-342900" algn="just">
              <a:buFont typeface="Wingdings" pitchFamily="2" charset="2"/>
              <a:buChar char="v"/>
            </a:pPr>
            <a:r>
              <a:rPr lang="kk-KZ" sz="2400" b="1" dirty="0" smtClean="0">
                <a:latin typeface="Times New Roman" pitchFamily="18" charset="0"/>
                <a:cs typeface="Times New Roman" pitchFamily="18" charset="0"/>
              </a:rPr>
              <a:t>Пішіні айқын </a:t>
            </a:r>
            <a:r>
              <a:rPr lang="kk-KZ" sz="2400" b="1" dirty="0">
                <a:latin typeface="Times New Roman" pitchFamily="18" charset="0"/>
                <a:cs typeface="Times New Roman" pitchFamily="18" charset="0"/>
              </a:rPr>
              <a:t>емес сүйектер </a:t>
            </a:r>
            <a:endParaRPr lang="kk-KZ" sz="2400" b="1" dirty="0" smtClean="0">
              <a:latin typeface="Times New Roman" pitchFamily="18" charset="0"/>
              <a:cs typeface="Times New Roman" pitchFamily="18" charset="0"/>
            </a:endParaRPr>
          </a:p>
          <a:p>
            <a:pPr marL="342900" indent="-342900" algn="just">
              <a:buFont typeface="Courier New" pitchFamily="49" charset="0"/>
              <a:buChar char="o"/>
            </a:pPr>
            <a:r>
              <a:rPr lang="kk-KZ" sz="2400" dirty="0" smtClean="0">
                <a:latin typeface="Times New Roman" pitchFamily="18" charset="0"/>
                <a:cs typeface="Times New Roman" pitchFamily="18" charset="0"/>
              </a:rPr>
              <a:t>басқа </a:t>
            </a:r>
            <a:r>
              <a:rPr lang="kk-KZ" sz="2400" dirty="0">
                <a:latin typeface="Times New Roman" pitchFamily="18" charset="0"/>
                <a:cs typeface="Times New Roman" pitchFamily="18" charset="0"/>
              </a:rPr>
              <a:t>санаттарға сәйкес келмейтін пішіндер</a:t>
            </a:r>
            <a:endParaRPr lang="ru-RU" sz="2400" dirty="0">
              <a:latin typeface="Times New Roman" pitchFamily="18" charset="0"/>
              <a:cs typeface="Times New Roman" pitchFamily="18" charset="0"/>
            </a:endParaRPr>
          </a:p>
        </p:txBody>
      </p:sp>
      <p:sp>
        <p:nvSpPr>
          <p:cNvPr id="4" name="Скругленный прямоугольник 3"/>
          <p:cNvSpPr/>
          <p:nvPr/>
        </p:nvSpPr>
        <p:spPr>
          <a:xfrm>
            <a:off x="2722862" y="5629752"/>
            <a:ext cx="1290181"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just"/>
            <a:r>
              <a:rPr lang="ru-RU" sz="1400" dirty="0" err="1">
                <a:latin typeface="Times New Roman" pitchFamily="18" charset="0"/>
                <a:cs typeface="Times New Roman" pitchFamily="18" charset="0"/>
              </a:rPr>
              <a:t>Ұзын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сүйектер</a:t>
            </a:r>
            <a:endParaRPr lang="ru-RU" sz="1400" dirty="0">
              <a:latin typeface="Times New Roman" pitchFamily="18" charset="0"/>
              <a:cs typeface="Times New Roman" pitchFamily="18" charset="0"/>
            </a:endParaRPr>
          </a:p>
        </p:txBody>
      </p:sp>
      <p:sp>
        <p:nvSpPr>
          <p:cNvPr id="5" name="Скругленный прямоугольник 4"/>
          <p:cNvSpPr/>
          <p:nvPr/>
        </p:nvSpPr>
        <p:spPr>
          <a:xfrm>
            <a:off x="3062612" y="2329841"/>
            <a:ext cx="1233815" cy="578877"/>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ru-RU" sz="1400" dirty="0" err="1">
                <a:latin typeface="Times New Roman" pitchFamily="18" charset="0"/>
                <a:cs typeface="Times New Roman" pitchFamily="18" charset="0"/>
              </a:rPr>
              <a:t>Пішіні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айқын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емес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сүйектер</a:t>
            </a:r>
            <a:r>
              <a:rPr lang="ru-RU" sz="1400" dirty="0">
                <a:latin typeface="Times New Roman" pitchFamily="18" charset="0"/>
                <a:cs typeface="Times New Roman" pitchFamily="18" charset="0"/>
              </a:rPr>
              <a:t> </a:t>
            </a:r>
          </a:p>
        </p:txBody>
      </p:sp>
      <p:sp>
        <p:nvSpPr>
          <p:cNvPr id="6" name="Скругленный прямоугольник 5"/>
          <p:cNvSpPr/>
          <p:nvPr/>
        </p:nvSpPr>
        <p:spPr>
          <a:xfrm>
            <a:off x="383228" y="5629752"/>
            <a:ext cx="1350473" cy="340514"/>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just"/>
            <a:r>
              <a:rPr lang="kk-KZ" sz="1400" dirty="0">
                <a:latin typeface="Times New Roman" pitchFamily="18" charset="0"/>
                <a:cs typeface="Times New Roman" pitchFamily="18" charset="0"/>
              </a:rPr>
              <a:t>Қысқа сүйектер </a:t>
            </a:r>
          </a:p>
        </p:txBody>
      </p:sp>
      <p:sp>
        <p:nvSpPr>
          <p:cNvPr id="7" name="Скругленный прямоугольник 6"/>
          <p:cNvSpPr/>
          <p:nvPr/>
        </p:nvSpPr>
        <p:spPr>
          <a:xfrm>
            <a:off x="326876" y="2297186"/>
            <a:ext cx="914400" cy="578877"/>
          </a:xfrm>
          <a:prstGeom prst="roundRect">
            <a:avLst/>
          </a:prstGeom>
          <a:solidFill>
            <a:srgbClr val="F4F4F4"/>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just"/>
            <a:r>
              <a:rPr lang="kk-KZ" sz="1400" dirty="0">
                <a:latin typeface="Times New Roman" pitchFamily="18" charset="0"/>
                <a:cs typeface="Times New Roman" pitchFamily="18" charset="0"/>
              </a:rPr>
              <a:t>Жалпақ сүйектер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 name="Table"/>
          <p:cNvGraphicFramePr/>
          <p:nvPr>
            <p:extLst>
              <p:ext uri="{D42A27DB-BD31-4B8C-83A1-F6EECF244321}">
                <p14:modId xmlns:p14="http://schemas.microsoft.com/office/powerpoint/2010/main" val="3286884599"/>
              </p:ext>
            </p:extLst>
          </p:nvPr>
        </p:nvGraphicFramePr>
        <p:xfrm>
          <a:off x="1" y="0"/>
          <a:ext cx="12179299" cy="6858000"/>
        </p:xfrm>
        <a:graphic>
          <a:graphicData uri="http://schemas.openxmlformats.org/drawingml/2006/table">
            <a:tbl>
              <a:tblPr bandRow="1">
                <a:tableStyleId>{8F44A2F1-9E1F-4B54-A3A2-5F16C0AD49E2}</a:tableStyleId>
              </a:tblPr>
              <a:tblGrid>
                <a:gridCol w="2175641">
                  <a:extLst>
                    <a:ext uri="{9D8B030D-6E8A-4147-A177-3AD203B41FA5}">
                      <a16:colId xmlns:a16="http://schemas.microsoft.com/office/drawing/2014/main" val="20000"/>
                    </a:ext>
                  </a:extLst>
                </a:gridCol>
                <a:gridCol w="2916621">
                  <a:extLst>
                    <a:ext uri="{9D8B030D-6E8A-4147-A177-3AD203B41FA5}">
                      <a16:colId xmlns:a16="http://schemas.microsoft.com/office/drawing/2014/main" val="20001"/>
                    </a:ext>
                  </a:extLst>
                </a:gridCol>
                <a:gridCol w="3045243">
                  <a:extLst>
                    <a:ext uri="{9D8B030D-6E8A-4147-A177-3AD203B41FA5}">
                      <a16:colId xmlns:a16="http://schemas.microsoft.com/office/drawing/2014/main" val="20002"/>
                    </a:ext>
                  </a:extLst>
                </a:gridCol>
                <a:gridCol w="4041794">
                  <a:extLst>
                    <a:ext uri="{9D8B030D-6E8A-4147-A177-3AD203B41FA5}">
                      <a16:colId xmlns:a16="http://schemas.microsoft.com/office/drawing/2014/main" val="20003"/>
                    </a:ext>
                  </a:extLst>
                </a:gridCol>
              </a:tblGrid>
              <a:tr h="914757">
                <a:tc>
                  <a:txBody>
                    <a:bodyPr/>
                    <a:lstStyle/>
                    <a:p>
                      <a:pPr algn="ctr">
                        <a:defRPr sz="1800"/>
                      </a:pPr>
                      <a:r>
                        <a:rPr lang="kk-KZ" sz="1600" b="1" dirty="0" smtClean="0">
                          <a:latin typeface="Times New Roman" pitchFamily="18" charset="0"/>
                          <a:ea typeface="Georgia"/>
                          <a:cs typeface="Times New Roman" pitchFamily="18" charset="0"/>
                          <a:sym typeface="Georgia"/>
                        </a:rPr>
                        <a:t>Жіктелуі</a:t>
                      </a:r>
                      <a:endParaRPr sz="1600" b="1" dirty="0">
                        <a:latin typeface="Times New Roman" pitchFamily="18" charset="0"/>
                        <a:ea typeface="Georgia"/>
                        <a:cs typeface="Times New Roman" pitchFamily="18" charset="0"/>
                        <a:sym typeface="Georgia"/>
                      </a:endParaRPr>
                    </a:p>
                  </a:txBody>
                  <a:tcPr marL="304800" marR="304800" marT="114300" marB="1143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E7E7E7"/>
                    </a:solidFill>
                  </a:tcPr>
                </a:tc>
                <a:tc>
                  <a:txBody>
                    <a:bodyPr/>
                    <a:lstStyle/>
                    <a:p>
                      <a:pPr algn="ctr">
                        <a:defRPr sz="1800"/>
                      </a:pPr>
                      <a:r>
                        <a:rPr lang="ru-RU" sz="1600" b="1" baseline="0" dirty="0" err="1" smtClean="0">
                          <a:latin typeface="Times New Roman" pitchFamily="18" charset="0"/>
                          <a:ea typeface="Georgia"/>
                          <a:cs typeface="Times New Roman" pitchFamily="18" charset="0"/>
                          <a:sym typeface="Georgia"/>
                        </a:rPr>
                        <a:t>Ерекшелігі</a:t>
                      </a:r>
                      <a:r>
                        <a:rPr lang="ru-RU" sz="1600" b="1" baseline="0" dirty="0" smtClean="0">
                          <a:latin typeface="Times New Roman" pitchFamily="18" charset="0"/>
                          <a:ea typeface="Georgia"/>
                          <a:cs typeface="Times New Roman" pitchFamily="18" charset="0"/>
                          <a:sym typeface="Georgia"/>
                        </a:rPr>
                        <a:t> </a:t>
                      </a:r>
                      <a:endParaRPr sz="1600" b="1" dirty="0">
                        <a:latin typeface="Times New Roman" pitchFamily="18" charset="0"/>
                        <a:ea typeface="Georgia"/>
                        <a:cs typeface="Times New Roman" pitchFamily="18" charset="0"/>
                        <a:sym typeface="Georgia"/>
                      </a:endParaRPr>
                    </a:p>
                  </a:txBody>
                  <a:tcPr marL="304800" marR="304800" marT="114300" marB="1143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E7E7E7"/>
                    </a:solidFill>
                  </a:tcPr>
                </a:tc>
                <a:tc>
                  <a:txBody>
                    <a:bodyPr/>
                    <a:lstStyle/>
                    <a:p>
                      <a:pPr algn="ctr">
                        <a:defRPr sz="1800"/>
                      </a:pPr>
                      <a:r>
                        <a:rPr lang="kk-KZ" sz="1600" b="1" dirty="0" smtClean="0">
                          <a:latin typeface="Times New Roman" pitchFamily="18" charset="0"/>
                          <a:ea typeface="Georgia"/>
                          <a:cs typeface="Times New Roman" pitchFamily="18" charset="0"/>
                          <a:sym typeface="Georgia"/>
                        </a:rPr>
                        <a:t>Қызметі</a:t>
                      </a:r>
                      <a:endParaRPr sz="1600" b="1" dirty="0">
                        <a:latin typeface="Times New Roman" pitchFamily="18" charset="0"/>
                        <a:ea typeface="Georgia"/>
                        <a:cs typeface="Times New Roman" pitchFamily="18" charset="0"/>
                        <a:sym typeface="Georgia"/>
                      </a:endParaRPr>
                    </a:p>
                  </a:txBody>
                  <a:tcPr marL="304800" marR="304800" marT="114300" marB="1143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E7E7E7"/>
                    </a:solidFill>
                  </a:tcPr>
                </a:tc>
                <a:tc>
                  <a:txBody>
                    <a:bodyPr/>
                    <a:lstStyle/>
                    <a:p>
                      <a:pPr algn="ctr">
                        <a:defRPr sz="1800"/>
                      </a:pPr>
                      <a:r>
                        <a:rPr lang="kk-KZ" sz="1600" b="1" dirty="0" smtClean="0">
                          <a:latin typeface="Times New Roman" pitchFamily="18" charset="0"/>
                          <a:ea typeface="Georgia"/>
                          <a:cs typeface="Times New Roman" pitchFamily="18" charset="0"/>
                          <a:sym typeface="Georgia"/>
                        </a:rPr>
                        <a:t>Мысалы</a:t>
                      </a:r>
                      <a:endParaRPr sz="1600" b="1" dirty="0">
                        <a:latin typeface="Times New Roman" pitchFamily="18" charset="0"/>
                        <a:ea typeface="Georgia"/>
                        <a:cs typeface="Times New Roman" pitchFamily="18" charset="0"/>
                        <a:sym typeface="Georgia"/>
                      </a:endParaRPr>
                    </a:p>
                  </a:txBody>
                  <a:tcPr marL="304800" marR="304800" marT="114300" marB="1143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E7E7E7"/>
                    </a:solidFill>
                  </a:tcPr>
                </a:tc>
                <a:extLst>
                  <a:ext uri="{0D108BD9-81ED-4DB2-BD59-A6C34878D82A}">
                    <a16:rowId xmlns:a16="http://schemas.microsoft.com/office/drawing/2014/main" val="10000"/>
                  </a:ext>
                </a:extLst>
              </a:tr>
              <a:tr h="1188649">
                <a:tc>
                  <a:txBody>
                    <a:bodyPr/>
                    <a:lstStyle/>
                    <a:p>
                      <a:pPr algn="l">
                        <a:defRPr sz="1800"/>
                      </a:pPr>
                      <a:r>
                        <a:rPr lang="kk-KZ" sz="1600" b="1" dirty="0" smtClean="0">
                          <a:latin typeface="Times New Roman" pitchFamily="18" charset="0"/>
                          <a:ea typeface="Georgia"/>
                          <a:cs typeface="Times New Roman" pitchFamily="18" charset="0"/>
                          <a:sym typeface="Georgia"/>
                        </a:rPr>
                        <a:t>Ұзын</a:t>
                      </a:r>
                      <a:endParaRPr sz="1600" b="1"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ru-RU" sz="1600" dirty="0" err="1" smtClean="0">
                          <a:latin typeface="Times New Roman" pitchFamily="18" charset="0"/>
                          <a:cs typeface="Times New Roman" pitchFamily="18" charset="0"/>
                          <a:sym typeface="Lucida Grande"/>
                        </a:rPr>
                        <a:t>Енінен</a:t>
                      </a:r>
                      <a:r>
                        <a:rPr lang="ru-RU" sz="1600" dirty="0" smtClean="0">
                          <a:latin typeface="Times New Roman" pitchFamily="18" charset="0"/>
                          <a:cs typeface="Times New Roman" pitchFamily="18" charset="0"/>
                          <a:sym typeface="Lucida Grande"/>
                        </a:rPr>
                        <a:t> </a:t>
                      </a:r>
                      <a:r>
                        <a:rPr lang="ru-RU" sz="1600" dirty="0" err="1" smtClean="0">
                          <a:latin typeface="Times New Roman" pitchFamily="18" charset="0"/>
                          <a:cs typeface="Times New Roman" pitchFamily="18" charset="0"/>
                          <a:sym typeface="Lucida Grande"/>
                        </a:rPr>
                        <a:t>ұзын</a:t>
                      </a:r>
                      <a:r>
                        <a:rPr lang="ru-RU" sz="1600" dirty="0" smtClean="0">
                          <a:latin typeface="Times New Roman" pitchFamily="18" charset="0"/>
                          <a:cs typeface="Times New Roman" pitchFamily="18" charset="0"/>
                          <a:sym typeface="Lucida Grande"/>
                        </a:rPr>
                        <a:t>, </a:t>
                      </a:r>
                      <a:r>
                        <a:rPr lang="ru-RU" sz="1600" dirty="0" err="1" smtClean="0">
                          <a:latin typeface="Times New Roman" pitchFamily="18" charset="0"/>
                          <a:cs typeface="Times New Roman" pitchFamily="18" charset="0"/>
                          <a:sym typeface="Lucida Grande"/>
                        </a:rPr>
                        <a:t>бұлшық</a:t>
                      </a:r>
                      <a:r>
                        <a:rPr lang="ru-RU" sz="1600" baseline="0" dirty="0" smtClean="0">
                          <a:latin typeface="Times New Roman" pitchFamily="18" charset="0"/>
                          <a:cs typeface="Times New Roman" pitchFamily="18" charset="0"/>
                          <a:sym typeface="Lucida Grande"/>
                        </a:rPr>
                        <a:t> </a:t>
                      </a:r>
                      <a:r>
                        <a:rPr lang="ru-RU" sz="1600" baseline="0" dirty="0" err="1" smtClean="0">
                          <a:latin typeface="Times New Roman" pitchFamily="18" charset="0"/>
                          <a:cs typeface="Times New Roman" pitchFamily="18" charset="0"/>
                          <a:sym typeface="Lucida Grande"/>
                        </a:rPr>
                        <a:t>ет</a:t>
                      </a:r>
                      <a:r>
                        <a:rPr lang="ru-RU" sz="1600" baseline="0" dirty="0" smtClean="0">
                          <a:latin typeface="Times New Roman" pitchFamily="18" charset="0"/>
                          <a:cs typeface="Times New Roman" pitchFamily="18" charset="0"/>
                          <a:sym typeface="Lucida Grande"/>
                        </a:rPr>
                        <a:t> </a:t>
                      </a:r>
                      <a:r>
                        <a:rPr lang="ru-RU" sz="1600" baseline="0" dirty="0" err="1" smtClean="0">
                          <a:latin typeface="Times New Roman" pitchFamily="18" charset="0"/>
                          <a:cs typeface="Times New Roman" pitchFamily="18" charset="0"/>
                          <a:sym typeface="Lucida Grande"/>
                        </a:rPr>
                        <a:t>көмегімен</a:t>
                      </a:r>
                      <a:r>
                        <a:rPr lang="ru-RU" sz="1600" baseline="0" dirty="0" smtClean="0">
                          <a:latin typeface="Times New Roman" pitchFamily="18" charset="0"/>
                          <a:cs typeface="Times New Roman" pitchFamily="18" charset="0"/>
                          <a:sym typeface="Lucida Grande"/>
                        </a:rPr>
                        <a:t> </a:t>
                      </a:r>
                      <a:r>
                        <a:rPr lang="ru-RU" sz="1600" baseline="0" dirty="0" err="1" smtClean="0">
                          <a:latin typeface="Times New Roman" pitchFamily="18" charset="0"/>
                          <a:cs typeface="Times New Roman" pitchFamily="18" charset="0"/>
                          <a:sym typeface="Lucida Grande"/>
                        </a:rPr>
                        <a:t>мықты</a:t>
                      </a:r>
                      <a:r>
                        <a:rPr lang="ru-RU" sz="1600" baseline="0" dirty="0" smtClean="0">
                          <a:latin typeface="Times New Roman" pitchFamily="18" charset="0"/>
                          <a:cs typeface="Times New Roman" pitchFamily="18" charset="0"/>
                          <a:sym typeface="Lucida Grande"/>
                        </a:rPr>
                        <a:t>, </a:t>
                      </a:r>
                      <a:r>
                        <a:rPr lang="ru-RU" sz="1600" baseline="0" dirty="0" err="1" smtClean="0">
                          <a:latin typeface="Times New Roman" pitchFamily="18" charset="0"/>
                          <a:cs typeface="Times New Roman" pitchFamily="18" charset="0"/>
                          <a:sym typeface="Lucida Grande"/>
                        </a:rPr>
                        <a:t>қатты</a:t>
                      </a:r>
                      <a:r>
                        <a:rPr lang="ru-RU" sz="1600" baseline="0" dirty="0" smtClean="0">
                          <a:latin typeface="Times New Roman" pitchFamily="18" charset="0"/>
                          <a:cs typeface="Times New Roman" pitchFamily="18" charset="0"/>
                          <a:sym typeface="Lucida Grande"/>
                        </a:rPr>
                        <a:t> </a:t>
                      </a:r>
                      <a:r>
                        <a:rPr lang="ru-RU" sz="1600" baseline="0" dirty="0" err="1" smtClean="0">
                          <a:latin typeface="Times New Roman" pitchFamily="18" charset="0"/>
                          <a:cs typeface="Times New Roman" pitchFamily="18" charset="0"/>
                          <a:sym typeface="Lucida Grande"/>
                        </a:rPr>
                        <a:t>тұтқа</a:t>
                      </a:r>
                      <a:endParaRPr sz="1600" dirty="0">
                        <a:latin typeface="Times New Roman" pitchFamily="18" charset="0"/>
                        <a:cs typeface="Times New Roman" pitchFamily="18" charset="0"/>
                        <a:sym typeface="Lucida Grande"/>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kk-KZ" sz="1600" dirty="0" smtClean="0">
                          <a:latin typeface="Times New Roman" pitchFamily="18" charset="0"/>
                          <a:ea typeface="Georgia"/>
                          <a:cs typeface="Times New Roman" pitchFamily="18" charset="0"/>
                          <a:sym typeface="Georgia"/>
                        </a:rPr>
                        <a:t>Қозғалыс,</a:t>
                      </a:r>
                      <a:r>
                        <a:rPr lang="kk-KZ" sz="1600" baseline="0" dirty="0" smtClean="0">
                          <a:latin typeface="Times New Roman" pitchFamily="18" charset="0"/>
                          <a:ea typeface="Georgia"/>
                          <a:cs typeface="Times New Roman" pitchFamily="18" charset="0"/>
                          <a:sym typeface="Georgia"/>
                        </a:rPr>
                        <a:t> ұстап тұру, көмек</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solidFill>
                            <a:schemeClr val="tx1"/>
                          </a:solidFill>
                          <a:latin typeface="Times New Roman" pitchFamily="18" charset="0"/>
                          <a:ea typeface="Georgia"/>
                          <a:cs typeface="Times New Roman" pitchFamily="18" charset="0"/>
                          <a:sym typeface="Georgia"/>
                        </a:rPr>
                        <a:t>Ортан</a:t>
                      </a:r>
                      <a:r>
                        <a:rPr lang="ru-RU" sz="1600" baseline="0" dirty="0" smtClean="0">
                          <a:solidFill>
                            <a:schemeClr val="tx1"/>
                          </a:solidFill>
                          <a:latin typeface="Times New Roman" pitchFamily="18" charset="0"/>
                          <a:ea typeface="Georgia"/>
                          <a:cs typeface="Times New Roman" pitchFamily="18" charset="0"/>
                          <a:sym typeface="Georgia"/>
                        </a:rPr>
                        <a:t> </a:t>
                      </a:r>
                      <a:r>
                        <a:rPr lang="ru-RU" sz="1600" baseline="0" dirty="0" err="1" smtClean="0">
                          <a:solidFill>
                            <a:schemeClr val="tx1"/>
                          </a:solidFill>
                          <a:latin typeface="Times New Roman" pitchFamily="18" charset="0"/>
                          <a:ea typeface="Georgia"/>
                          <a:cs typeface="Times New Roman" pitchFamily="18" charset="0"/>
                          <a:sym typeface="Georgia"/>
                        </a:rPr>
                        <a:t>жілік</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үлкен</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жіліншік</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жіліншік</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шыбығы</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табан</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сүйектері</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тоқпан</a:t>
                      </a:r>
                      <a:r>
                        <a:rPr lang="ru-RU" sz="1600" baseline="0" dirty="0" smtClean="0">
                          <a:solidFill>
                            <a:schemeClr val="tx1"/>
                          </a:solidFill>
                          <a:latin typeface="Times New Roman" pitchFamily="18" charset="0"/>
                          <a:ea typeface="Georgia"/>
                          <a:cs typeface="Times New Roman" pitchFamily="18" charset="0"/>
                          <a:sym typeface="Georgia"/>
                        </a:rPr>
                        <a:t> </a:t>
                      </a:r>
                      <a:r>
                        <a:rPr lang="ru-RU" sz="1600" baseline="0" dirty="0" err="1" smtClean="0">
                          <a:solidFill>
                            <a:schemeClr val="tx1"/>
                          </a:solidFill>
                          <a:latin typeface="Times New Roman" pitchFamily="18" charset="0"/>
                          <a:ea typeface="Georgia"/>
                          <a:cs typeface="Times New Roman" pitchFamily="18" charset="0"/>
                          <a:sym typeface="Georgia"/>
                        </a:rPr>
                        <a:t>жілік</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шынтақ</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сүйегі</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кәрі</a:t>
                      </a:r>
                      <a:r>
                        <a:rPr lang="ru-RU" sz="1600" baseline="0" dirty="0" smtClean="0">
                          <a:solidFill>
                            <a:schemeClr val="tx1"/>
                          </a:solidFill>
                          <a:latin typeface="Times New Roman" pitchFamily="18" charset="0"/>
                          <a:ea typeface="Georgia"/>
                          <a:cs typeface="Times New Roman" pitchFamily="18" charset="0"/>
                          <a:sym typeface="Georgia"/>
                        </a:rPr>
                        <a:t> </a:t>
                      </a:r>
                      <a:r>
                        <a:rPr lang="ru-RU" sz="1600" baseline="0" dirty="0" err="1" smtClean="0">
                          <a:solidFill>
                            <a:schemeClr val="tx1"/>
                          </a:solidFill>
                          <a:latin typeface="Times New Roman" pitchFamily="18" charset="0"/>
                          <a:ea typeface="Georgia"/>
                          <a:cs typeface="Times New Roman" pitchFamily="18" charset="0"/>
                          <a:sym typeface="Georgia"/>
                        </a:rPr>
                        <a:t>жілік</a:t>
                      </a:r>
                      <a:r>
                        <a:rPr lang="ru-RU" sz="1600" baseline="0" dirty="0" smtClean="0">
                          <a:solidFill>
                            <a:schemeClr val="tx1"/>
                          </a:solidFill>
                          <a:latin typeface="Times New Roman" pitchFamily="18" charset="0"/>
                          <a:ea typeface="Georgia"/>
                          <a:cs typeface="Times New Roman" pitchFamily="18" charset="0"/>
                          <a:sym typeface="Georgia"/>
                        </a:rPr>
                        <a:t>,</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алақан</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сүйектері</a:t>
                      </a:r>
                      <a:r>
                        <a:rPr lang="ru-RU" sz="1600" dirty="0" smtClean="0">
                          <a:solidFill>
                            <a:schemeClr val="tx1"/>
                          </a:solidFill>
                          <a:latin typeface="Times New Roman" pitchFamily="18" charset="0"/>
                          <a:ea typeface="Georgia"/>
                          <a:cs typeface="Times New Roman" pitchFamily="18" charset="0"/>
                          <a:sym typeface="Georgia"/>
                        </a:rPr>
                        <a:t>, </a:t>
                      </a:r>
                      <a:r>
                        <a:rPr lang="ru-RU" sz="1600" dirty="0" err="1" smtClean="0">
                          <a:solidFill>
                            <a:schemeClr val="tx1"/>
                          </a:solidFill>
                          <a:latin typeface="Times New Roman" pitchFamily="18" charset="0"/>
                          <a:ea typeface="Georgia"/>
                          <a:cs typeface="Times New Roman" pitchFamily="18" charset="0"/>
                          <a:sym typeface="Georgia"/>
                        </a:rPr>
                        <a:t>фалангтар</a:t>
                      </a:r>
                      <a:r>
                        <a:rPr lang="ru-RU" sz="1600" dirty="0" smtClean="0">
                          <a:solidFill>
                            <a:schemeClr val="tx1"/>
                          </a:solidFill>
                          <a:latin typeface="Times New Roman" pitchFamily="18" charset="0"/>
                          <a:ea typeface="Georgia"/>
                          <a:cs typeface="Times New Roman" pitchFamily="18" charset="0"/>
                          <a:sym typeface="Georgia"/>
                        </a:rPr>
                        <a:t>. </a:t>
                      </a:r>
                      <a:endParaRPr sz="1600" dirty="0">
                        <a:solidFill>
                          <a:schemeClr val="tx1"/>
                        </a:solidFill>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1"/>
                  </a:ext>
                </a:extLst>
              </a:tr>
              <a:tr h="1445654">
                <a:tc>
                  <a:txBody>
                    <a:bodyPr/>
                    <a:lstStyle/>
                    <a:p>
                      <a:pPr algn="l">
                        <a:defRPr sz="1800"/>
                      </a:pPr>
                      <a:r>
                        <a:rPr lang="kk-KZ" sz="1600" b="1" dirty="0" smtClean="0">
                          <a:latin typeface="Times New Roman" pitchFamily="18" charset="0"/>
                          <a:ea typeface="Georgia"/>
                          <a:cs typeface="Times New Roman" pitchFamily="18" charset="0"/>
                          <a:sym typeface="Georgia"/>
                        </a:rPr>
                        <a:t>Қысқа</a:t>
                      </a:r>
                      <a:endParaRPr sz="1600" b="1"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latin typeface="Times New Roman" pitchFamily="18" charset="0"/>
                          <a:ea typeface="Georgia"/>
                          <a:cs typeface="Times New Roman" pitchFamily="18" charset="0"/>
                          <a:sym typeface="Georgia"/>
                        </a:rPr>
                        <a:t>Ұзындығы</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ені</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және</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қалыңдығы</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бірдей</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latin typeface="Times New Roman" pitchFamily="18" charset="0"/>
                          <a:ea typeface="Georgia"/>
                          <a:cs typeface="Times New Roman" pitchFamily="18" charset="0"/>
                          <a:sym typeface="Georgia"/>
                        </a:rPr>
                        <a:t>Тұрақтылықты</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ұстап</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тұруды</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көмекті</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сонымен</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қатар</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біршама</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қозғалысты</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қамтамасыз</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етеді</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solidFill>
                            <a:schemeClr val="tx1"/>
                          </a:solidFill>
                          <a:latin typeface="Times New Roman" pitchFamily="18" charset="0"/>
                          <a:ea typeface="Georgia"/>
                          <a:cs typeface="Times New Roman" pitchFamily="18" charset="0"/>
                          <a:sym typeface="Georgia"/>
                        </a:rPr>
                        <a:t>Алақан</a:t>
                      </a:r>
                      <a:r>
                        <a:rPr lang="ru-RU" sz="1600" baseline="0" dirty="0" smtClean="0">
                          <a:solidFill>
                            <a:schemeClr val="tx1"/>
                          </a:solidFill>
                          <a:latin typeface="Times New Roman" pitchFamily="18" charset="0"/>
                          <a:ea typeface="Georgia"/>
                          <a:cs typeface="Times New Roman" pitchFamily="18" charset="0"/>
                          <a:sym typeface="Georgia"/>
                        </a:rPr>
                        <a:t> </a:t>
                      </a:r>
                      <a:r>
                        <a:rPr lang="ru-RU" sz="1600" baseline="0" dirty="0" err="1" smtClean="0">
                          <a:solidFill>
                            <a:schemeClr val="tx1"/>
                          </a:solidFill>
                          <a:latin typeface="Times New Roman" pitchFamily="18" charset="0"/>
                          <a:ea typeface="Georgia"/>
                          <a:cs typeface="Times New Roman" pitchFamily="18" charset="0"/>
                          <a:sym typeface="Georgia"/>
                        </a:rPr>
                        <a:t>сүйектері</a:t>
                      </a:r>
                      <a:r>
                        <a:rPr sz="1600" dirty="0" smtClean="0">
                          <a:solidFill>
                            <a:schemeClr val="tx1"/>
                          </a:solidFill>
                          <a:latin typeface="Times New Roman" pitchFamily="18" charset="0"/>
                          <a:ea typeface="Georgia"/>
                          <a:cs typeface="Times New Roman" pitchFamily="18" charset="0"/>
                          <a:sym typeface="Georgia"/>
                        </a:rPr>
                        <a:t>, </a:t>
                      </a:r>
                      <a:r>
                        <a:rPr lang="kk-KZ" sz="1600" dirty="0" smtClean="0">
                          <a:solidFill>
                            <a:schemeClr val="tx1"/>
                          </a:solidFill>
                          <a:latin typeface="Times New Roman" pitchFamily="18" charset="0"/>
                          <a:ea typeface="Georgia"/>
                          <a:cs typeface="Times New Roman" pitchFamily="18" charset="0"/>
                          <a:sym typeface="Georgia"/>
                        </a:rPr>
                        <a:t>алақан сүйектері</a:t>
                      </a:r>
                      <a:endParaRPr sz="1600" dirty="0">
                        <a:solidFill>
                          <a:schemeClr val="tx1"/>
                        </a:solidFill>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2"/>
                  </a:ext>
                </a:extLst>
              </a:tr>
              <a:tr h="931643">
                <a:tc>
                  <a:txBody>
                    <a:bodyPr/>
                    <a:lstStyle/>
                    <a:p>
                      <a:pPr algn="l">
                        <a:defRPr sz="1800"/>
                      </a:pPr>
                      <a:r>
                        <a:rPr lang="kk-KZ" sz="1600" b="1" dirty="0" smtClean="0">
                          <a:latin typeface="Times New Roman" pitchFamily="18" charset="0"/>
                          <a:ea typeface="Georgia"/>
                          <a:cs typeface="Times New Roman" pitchFamily="18" charset="0"/>
                          <a:sym typeface="Georgia"/>
                        </a:rPr>
                        <a:t>Жалпақ</a:t>
                      </a:r>
                      <a:endParaRPr sz="1600" b="1"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kk-KZ" sz="1600" dirty="0" smtClean="0">
                          <a:latin typeface="Times New Roman" pitchFamily="18" charset="0"/>
                          <a:ea typeface="Georgia"/>
                          <a:cs typeface="Times New Roman" pitchFamily="18" charset="0"/>
                          <a:sym typeface="Georgia"/>
                        </a:rPr>
                        <a:t>Жұқа</a:t>
                      </a:r>
                      <a:r>
                        <a:rPr lang="kk-KZ" sz="1600" baseline="0" dirty="0" smtClean="0">
                          <a:latin typeface="Times New Roman" pitchFamily="18" charset="0"/>
                          <a:ea typeface="Georgia"/>
                          <a:cs typeface="Times New Roman" pitchFamily="18" charset="0"/>
                          <a:sym typeface="Georgia"/>
                        </a:rPr>
                        <a:t> және иілген</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latin typeface="Times New Roman" pitchFamily="18" charset="0"/>
                          <a:ea typeface="Georgia"/>
                          <a:cs typeface="Times New Roman" pitchFamily="18" charset="0"/>
                          <a:sym typeface="Georgia"/>
                        </a:rPr>
                        <a:t>Бұлшық</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еттердің</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бекіну</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нүктесі</a:t>
                      </a:r>
                      <a:r>
                        <a:rPr lang="ru-RU" sz="1600" dirty="0" smtClean="0">
                          <a:latin typeface="Times New Roman" pitchFamily="18" charset="0"/>
                          <a:ea typeface="Georgia"/>
                          <a:cs typeface="Times New Roman" pitchFamily="18" charset="0"/>
                          <a:sym typeface="Georgia"/>
                        </a:rPr>
                        <a:t>,</a:t>
                      </a:r>
                      <a:r>
                        <a:rPr lang="ru-RU" sz="1600" baseline="0" dirty="0" smtClean="0">
                          <a:latin typeface="Times New Roman" pitchFamily="18" charset="0"/>
                          <a:ea typeface="Georgia"/>
                          <a:cs typeface="Times New Roman" pitchFamily="18" charset="0"/>
                          <a:sym typeface="Georgia"/>
                        </a:rPr>
                        <a:t> </a:t>
                      </a:r>
                      <a:r>
                        <a:rPr lang="ru-RU" sz="1600" baseline="0" dirty="0" err="1" smtClean="0">
                          <a:latin typeface="Times New Roman" pitchFamily="18" charset="0"/>
                          <a:ea typeface="Georgia"/>
                          <a:cs typeface="Times New Roman" pitchFamily="18" charset="0"/>
                          <a:sym typeface="Georgia"/>
                        </a:rPr>
                        <a:t>ішкі</a:t>
                      </a:r>
                      <a:r>
                        <a:rPr lang="ru-RU" sz="1600" baseline="0" dirty="0" smtClean="0">
                          <a:latin typeface="Times New Roman" pitchFamily="18" charset="0"/>
                          <a:ea typeface="Georgia"/>
                          <a:cs typeface="Times New Roman" pitchFamily="18" charset="0"/>
                          <a:sym typeface="Georgia"/>
                        </a:rPr>
                        <a:t> </a:t>
                      </a:r>
                      <a:r>
                        <a:rPr lang="ru-RU" sz="1600" baseline="0" dirty="0" err="1" smtClean="0">
                          <a:latin typeface="Times New Roman" pitchFamily="18" charset="0"/>
                          <a:ea typeface="Georgia"/>
                          <a:cs typeface="Times New Roman" pitchFamily="18" charset="0"/>
                          <a:sym typeface="Georgia"/>
                        </a:rPr>
                        <a:t>ағзалардың</a:t>
                      </a:r>
                      <a:r>
                        <a:rPr lang="ru-RU" sz="1600" baseline="0" dirty="0" smtClean="0">
                          <a:latin typeface="Times New Roman" pitchFamily="18" charset="0"/>
                          <a:ea typeface="Georgia"/>
                          <a:cs typeface="Times New Roman" pitchFamily="18" charset="0"/>
                          <a:sym typeface="Georgia"/>
                        </a:rPr>
                        <a:t> </a:t>
                      </a:r>
                      <a:r>
                        <a:rPr lang="ru-RU" sz="1600" dirty="0" smtClean="0">
                          <a:latin typeface="Times New Roman" pitchFamily="18" charset="0"/>
                          <a:ea typeface="Georgia"/>
                          <a:cs typeface="Times New Roman" pitchFamily="18" charset="0"/>
                          <a:sym typeface="Georgia"/>
                        </a:rPr>
                        <a:t>протекторы</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latin typeface="Times New Roman" pitchFamily="18" charset="0"/>
                          <a:ea typeface="Georgia"/>
                          <a:cs typeface="Times New Roman" pitchFamily="18" charset="0"/>
                          <a:sym typeface="Georgia"/>
                        </a:rPr>
                        <a:t>Төс</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сүйегі</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қабырғалар</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жауырын</a:t>
                      </a:r>
                      <a:r>
                        <a:rPr lang="ru-RU" sz="1600" dirty="0" smtClean="0">
                          <a:latin typeface="Times New Roman" pitchFamily="18" charset="0"/>
                          <a:ea typeface="Georgia"/>
                          <a:cs typeface="Times New Roman" pitchFamily="18" charset="0"/>
                          <a:sym typeface="Georgia"/>
                        </a:rPr>
                        <a:t>,</a:t>
                      </a:r>
                      <a:r>
                        <a:rPr lang="ru-RU" sz="1600" baseline="0" dirty="0" smtClean="0">
                          <a:latin typeface="Times New Roman" pitchFamily="18" charset="0"/>
                          <a:ea typeface="Georgia"/>
                          <a:cs typeface="Times New Roman" pitchFamily="18" charset="0"/>
                          <a:sym typeface="Georgia"/>
                        </a:rPr>
                        <a:t> бас </a:t>
                      </a:r>
                      <a:r>
                        <a:rPr lang="ru-RU" sz="1600" baseline="0" dirty="0" err="1" smtClean="0">
                          <a:latin typeface="Times New Roman" pitchFamily="18" charset="0"/>
                          <a:ea typeface="Georgia"/>
                          <a:cs typeface="Times New Roman" pitchFamily="18" charset="0"/>
                          <a:sym typeface="Georgia"/>
                        </a:rPr>
                        <a:t>сүйегі</a:t>
                      </a:r>
                      <a:r>
                        <a:rPr lang="ru-RU" sz="1600" baseline="0" dirty="0" smtClean="0">
                          <a:latin typeface="Times New Roman" pitchFamily="18" charset="0"/>
                          <a:ea typeface="Georgia"/>
                          <a:cs typeface="Times New Roman" pitchFamily="18" charset="0"/>
                          <a:sym typeface="Georgia"/>
                        </a:rPr>
                        <a:t> </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3"/>
                  </a:ext>
                </a:extLst>
              </a:tr>
              <a:tr h="931643">
                <a:tc>
                  <a:txBody>
                    <a:bodyPr/>
                    <a:lstStyle/>
                    <a:p>
                      <a:pPr algn="l">
                        <a:defRPr sz="1800"/>
                      </a:pPr>
                      <a:r>
                        <a:rPr lang="kk-KZ" sz="1600" b="1" dirty="0" smtClean="0">
                          <a:latin typeface="Times New Roman" pitchFamily="18" charset="0"/>
                          <a:ea typeface="Georgia"/>
                          <a:cs typeface="Times New Roman" pitchFamily="18" charset="0"/>
                          <a:sym typeface="Georgia"/>
                        </a:rPr>
                        <a:t>Пішінсіз</a:t>
                      </a:r>
                      <a:endParaRPr sz="1600" b="1"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kk-KZ" sz="1600" dirty="0" smtClean="0">
                          <a:latin typeface="Times New Roman" pitchFamily="18" charset="0"/>
                          <a:ea typeface="Georgia"/>
                          <a:cs typeface="Times New Roman" pitchFamily="18" charset="0"/>
                          <a:sym typeface="Georgia"/>
                        </a:rPr>
                        <a:t>Күрделі</a:t>
                      </a:r>
                      <a:r>
                        <a:rPr lang="kk-KZ" sz="1600" baseline="0" dirty="0" smtClean="0">
                          <a:latin typeface="Times New Roman" pitchFamily="18" charset="0"/>
                          <a:ea typeface="Georgia"/>
                          <a:cs typeface="Times New Roman" pitchFamily="18" charset="0"/>
                          <a:sym typeface="Georgia"/>
                        </a:rPr>
                        <a:t> пішінді</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latin typeface="Times New Roman" pitchFamily="18" charset="0"/>
                          <a:ea typeface="Georgia"/>
                          <a:cs typeface="Times New Roman" pitchFamily="18" charset="0"/>
                          <a:sym typeface="Georgia"/>
                        </a:rPr>
                        <a:t>Ішкі</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ағзаларды</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қорғау</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қозғалыс</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ұстап</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тұру</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көмек</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just">
                        <a:defRPr sz="1800"/>
                      </a:pPr>
                      <a:r>
                        <a:rPr lang="ru-RU" sz="1600" dirty="0" err="1" smtClean="0">
                          <a:latin typeface="Times New Roman" pitchFamily="18" charset="0"/>
                          <a:ea typeface="Georgia"/>
                          <a:cs typeface="Times New Roman" pitchFamily="18" charset="0"/>
                          <a:sym typeface="Georgia"/>
                        </a:rPr>
                        <a:t>Омыртқалар</a:t>
                      </a:r>
                      <a:r>
                        <a:rPr lang="ru-RU" sz="1600" dirty="0" smtClean="0">
                          <a:latin typeface="Times New Roman" pitchFamily="18" charset="0"/>
                          <a:ea typeface="Georgia"/>
                          <a:cs typeface="Times New Roman" pitchFamily="18" charset="0"/>
                          <a:sym typeface="Georgia"/>
                        </a:rPr>
                        <a:t>, бет </a:t>
                      </a:r>
                      <a:r>
                        <a:rPr lang="ru-RU" sz="1600" dirty="0" err="1" smtClean="0">
                          <a:latin typeface="Times New Roman" pitchFamily="18" charset="0"/>
                          <a:ea typeface="Georgia"/>
                          <a:cs typeface="Times New Roman" pitchFamily="18" charset="0"/>
                          <a:sym typeface="Georgia"/>
                        </a:rPr>
                        <a:t>сүйектері</a:t>
                      </a:r>
                      <a:r>
                        <a:rPr lang="ru-RU" sz="1600" dirty="0" smtClean="0">
                          <a:latin typeface="Times New Roman" pitchFamily="18" charset="0"/>
                          <a:ea typeface="Georgia"/>
                          <a:cs typeface="Times New Roman" pitchFamily="18" charset="0"/>
                          <a:sym typeface="Georgia"/>
                        </a:rPr>
                        <a:t> </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4"/>
                  </a:ext>
                </a:extLst>
              </a:tr>
              <a:tr h="1445654">
                <a:tc>
                  <a:txBody>
                    <a:bodyPr/>
                    <a:lstStyle/>
                    <a:p>
                      <a:pPr algn="l">
                        <a:defRPr sz="1800"/>
                      </a:pPr>
                      <a:r>
                        <a:rPr lang="ru-RU" sz="1600" b="1" dirty="0" err="1" smtClean="0">
                          <a:latin typeface="Times New Roman" pitchFamily="18" charset="0"/>
                          <a:ea typeface="Georgia"/>
                          <a:cs typeface="Times New Roman" pitchFamily="18" charset="0"/>
                          <a:sym typeface="Georgia"/>
                        </a:rPr>
                        <a:t>Сесаматәріздес</a:t>
                      </a:r>
                      <a:endParaRPr sz="1600" b="1"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ru-RU" sz="1600" dirty="0" err="1" smtClean="0">
                          <a:latin typeface="Times New Roman" pitchFamily="18" charset="0"/>
                          <a:ea typeface="Georgia"/>
                          <a:cs typeface="Times New Roman" pitchFamily="18" charset="0"/>
                          <a:sym typeface="Georgia"/>
                        </a:rPr>
                        <a:t>Кішкентай</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және</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дөңгелек</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сіңірге</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бекінген</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ru-RU" sz="1600" dirty="0" err="1" smtClean="0">
                          <a:latin typeface="Times New Roman" pitchFamily="18" charset="0"/>
                          <a:ea typeface="Georgia"/>
                          <a:cs typeface="Times New Roman" pitchFamily="18" charset="0"/>
                          <a:sym typeface="Georgia"/>
                        </a:rPr>
                        <a:t>Сіңірлердің</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шектен</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тыс</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күштелуінен</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қорғайды</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бұлшық</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еттің</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қозғалысына</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нәтижелі</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әсер</a:t>
                      </a:r>
                      <a:r>
                        <a:rPr lang="ru-RU" sz="1600" dirty="0" smtClean="0">
                          <a:latin typeface="Times New Roman" pitchFamily="18" charset="0"/>
                          <a:ea typeface="Georgia"/>
                          <a:cs typeface="Times New Roman" pitchFamily="18" charset="0"/>
                          <a:sym typeface="Georgia"/>
                        </a:rPr>
                        <a:t> </a:t>
                      </a:r>
                      <a:r>
                        <a:rPr lang="ru-RU" sz="1600" dirty="0" err="1" smtClean="0">
                          <a:latin typeface="Times New Roman" pitchFamily="18" charset="0"/>
                          <a:ea typeface="Georgia"/>
                          <a:cs typeface="Times New Roman" pitchFamily="18" charset="0"/>
                          <a:sym typeface="Georgia"/>
                        </a:rPr>
                        <a:t>етеді</a:t>
                      </a:r>
                      <a:endParaRPr sz="1600" dirty="0">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tc>
                  <a:txBody>
                    <a:bodyPr/>
                    <a:lstStyle/>
                    <a:p>
                      <a:pPr algn="l">
                        <a:defRPr sz="1800"/>
                      </a:pPr>
                      <a:r>
                        <a:rPr lang="kk-KZ" sz="1600" dirty="0" smtClean="0">
                          <a:solidFill>
                            <a:schemeClr val="tx1"/>
                          </a:solidFill>
                          <a:latin typeface="Times New Roman" pitchFamily="18" charset="0"/>
                          <a:ea typeface="Georgia"/>
                          <a:cs typeface="Times New Roman" pitchFamily="18" charset="0"/>
                          <a:sym typeface="Georgia"/>
                        </a:rPr>
                        <a:t>Тізетобық</a:t>
                      </a:r>
                      <a:r>
                        <a:rPr lang="kk-KZ" sz="1600" baseline="0" dirty="0" smtClean="0">
                          <a:solidFill>
                            <a:schemeClr val="tx1"/>
                          </a:solidFill>
                          <a:latin typeface="Times New Roman" pitchFamily="18" charset="0"/>
                          <a:ea typeface="Georgia"/>
                          <a:cs typeface="Times New Roman" pitchFamily="18" charset="0"/>
                          <a:sym typeface="Georgia"/>
                        </a:rPr>
                        <a:t> (тізенің тобығы)</a:t>
                      </a:r>
                      <a:endParaRPr sz="1600" dirty="0">
                        <a:solidFill>
                          <a:schemeClr val="tx1"/>
                        </a:solidFill>
                        <a:latin typeface="Times New Roman" pitchFamily="18" charset="0"/>
                        <a:ea typeface="Georgia"/>
                        <a:cs typeface="Times New Roman" pitchFamily="18" charset="0"/>
                        <a:sym typeface="Georgia"/>
                      </a:endParaRPr>
                    </a:p>
                  </a:txBody>
                  <a:tcPr marL="304800" marR="304800" marT="76200" marB="76200" horzOverflow="overflow">
                    <a:lnL w="127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tcPr>
                </a:tc>
                <a:extLst>
                  <a:ext uri="{0D108BD9-81ED-4DB2-BD59-A6C34878D82A}">
                    <a16:rowId xmlns:a16="http://schemas.microsoft.com/office/drawing/2014/main" val="10005"/>
                  </a:ext>
                </a:extLst>
              </a:tr>
            </a:tbl>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Group"/>
          <p:cNvGrpSpPr/>
          <p:nvPr/>
        </p:nvGrpSpPr>
        <p:grpSpPr>
          <a:xfrm>
            <a:off x="-74247" y="6205476"/>
            <a:ext cx="12248950" cy="755686"/>
            <a:chOff x="-1" y="0"/>
            <a:chExt cx="12248948" cy="755685"/>
          </a:xfrm>
        </p:grpSpPr>
        <p:sp>
          <p:nvSpPr>
            <p:cNvPr id="208"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09"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10"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11"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13" name="General Features of Bones"/>
          <p:cNvSpPr txBox="1">
            <a:spLocks noGrp="1"/>
          </p:cNvSpPr>
          <p:nvPr>
            <p:ph type="title"/>
          </p:nvPr>
        </p:nvSpPr>
        <p:spPr>
          <a:xfrm>
            <a:off x="630072" y="132234"/>
            <a:ext cx="11223319" cy="756402"/>
          </a:xfrm>
          <a:prstGeom prst="rect">
            <a:avLst/>
          </a:prstGeom>
        </p:spPr>
        <p:txBody>
          <a:bodyPr lIns="45718" tIns="45718" rIns="45718" bIns="45718" anchor="b">
            <a:normAutofit/>
          </a:bodyPr>
          <a:lstStyle>
            <a:lvl1pPr algn="ctr">
              <a:defRPr b="1">
                <a:latin typeface="Georgia"/>
                <a:ea typeface="Georgia"/>
                <a:cs typeface="Georgia"/>
                <a:sym typeface="Georgia"/>
              </a:defRPr>
            </a:lvl1pPr>
          </a:lstStyle>
          <a:p>
            <a:r>
              <a:rPr lang="ru-RU" dirty="0" smtClean="0">
                <a:solidFill>
                  <a:srgbClr val="FF0000"/>
                </a:solidFill>
              </a:rPr>
              <a:t>СҮЙЕКТІҢ НЕГІЗГІ СИПАТТАМАЛАРЫ </a:t>
            </a:r>
            <a:endParaRPr dirty="0">
              <a:solidFill>
                <a:srgbClr val="FF0000"/>
              </a:solidFill>
            </a:endParaRPr>
          </a:p>
        </p:txBody>
      </p:sp>
      <p:sp>
        <p:nvSpPr>
          <p:cNvPr id="214" name="Compact (dense) bone—outer shell of long bone…"/>
          <p:cNvSpPr txBox="1"/>
          <p:nvPr/>
        </p:nvSpPr>
        <p:spPr>
          <a:xfrm>
            <a:off x="277912" y="907542"/>
            <a:ext cx="11452108" cy="5273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fontAlgn="t"/>
            <a:r>
              <a:rPr lang="ru-RU" sz="2400" b="1" dirty="0" err="1" smtClean="0">
                <a:latin typeface="Times New Roman" pitchFamily="18" charset="0"/>
                <a:cs typeface="Times New Roman" pitchFamily="18" charset="0"/>
              </a:rPr>
              <a:t>Ықшамды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тығыз</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сүйек</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сыртқы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қабаты</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Диафиз</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негіз</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тұтқаны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түзетін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ықшам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сүйектің</a:t>
            </a:r>
            <a:r>
              <a:rPr lang="ru-RU" sz="2400" dirty="0" smtClean="0">
                <a:latin typeface="Times New Roman" pitchFamily="18" charset="0"/>
                <a:cs typeface="Times New Roman" pitchFamily="18" charset="0"/>
              </a:rPr>
              <a:t> цилиндры</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err="1" smtClean="0">
                <a:latin typeface="Times New Roman" pitchFamily="18" charset="0"/>
                <a:cs typeface="Times New Roman" pitchFamily="18" charset="0"/>
              </a:rPr>
              <a:t>Медуллярлы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қуыс</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жілік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майының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қуысы</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ұзын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диафизіндегі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жілік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майына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арналған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қуыс</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err="1" smtClean="0">
                <a:latin typeface="Times New Roman" pitchFamily="18" charset="0"/>
                <a:cs typeface="Times New Roman" pitchFamily="18" charset="0"/>
              </a:rPr>
              <a:t>Эпифиздер</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ұзын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сүйектердің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үлкейген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Буынның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байламдар</a:t>
            </a:r>
            <a:r>
              <a:rPr lang="ru-RU" sz="2400" dirty="0" smtClean="0">
                <a:latin typeface="Times New Roman" pitchFamily="18" charset="0"/>
                <a:cs typeface="Times New Roman" pitchFamily="18" charset="0"/>
              </a:rPr>
              <a:t> мен </a:t>
            </a:r>
            <a:r>
              <a:rPr lang="ru-RU" sz="2400" dirty="0" err="1" smtClean="0">
                <a:latin typeface="Times New Roman" pitchFamily="18" charset="0"/>
                <a:cs typeface="Times New Roman" pitchFamily="18" charset="0"/>
              </a:rPr>
              <a:t>сіңірлердің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бекінуі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үшін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үлкейген</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err="1" smtClean="0">
                <a:latin typeface="Times New Roman" pitchFamily="18" charset="0"/>
                <a:cs typeface="Times New Roman" pitchFamily="18" charset="0"/>
              </a:rPr>
              <a:t>Кеуекті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сүйек</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тұрақты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ықшам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сүйекпен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қапталған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Қаңқа</a:t>
            </a:r>
            <a:r>
              <a:rPr lang="ru-RU" sz="2400" dirty="0" smtClean="0">
                <a:latin typeface="Times New Roman" pitchFamily="18" charset="0"/>
                <a:cs typeface="Times New Roman" pitchFamily="18" charset="0"/>
              </a:rPr>
              <a:t> – 4\3 </a:t>
            </a:r>
            <a:r>
              <a:rPr lang="ru-RU" sz="2400" dirty="0" err="1" smtClean="0">
                <a:latin typeface="Times New Roman" pitchFamily="18" charset="0"/>
                <a:cs typeface="Times New Roman" pitchFamily="18" charset="0"/>
              </a:rPr>
              <a:t>бөлігі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ықшамды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сұйектен</a:t>
            </a:r>
            <a:r>
              <a:rPr lang="ru-RU" sz="2400" dirty="0" smtClean="0">
                <a:latin typeface="Times New Roman" pitchFamily="18" charset="0"/>
                <a:cs typeface="Times New Roman" pitchFamily="18" charset="0"/>
              </a:rPr>
              <a:t>, 4\1 </a:t>
            </a:r>
            <a:r>
              <a:rPr lang="ru-RU" sz="2400" dirty="0" err="1" smtClean="0">
                <a:latin typeface="Times New Roman" pitchFamily="18" charset="0"/>
                <a:cs typeface="Times New Roman" pitchFamily="18" charset="0"/>
              </a:rPr>
              <a:t>бөлігі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кеуекті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Кеуекті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ұзын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сүйектердің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ұшында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сүйектердің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ортасында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болады</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err="1" smtClean="0">
                <a:latin typeface="Times New Roman" pitchFamily="18" charset="0"/>
                <a:cs typeface="Times New Roman" pitchFamily="18" charset="0"/>
              </a:rPr>
              <a:t>Буындық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шеміршек</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бірімен кездесетін буын беттерін жауып тұратын гиалинді шеміршек қабаты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буындардың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еркін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шектеусіз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қозғалысын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қамтамасыз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етеді</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err="1" smtClean="0">
                <a:latin typeface="Times New Roman" pitchFamily="18" charset="0"/>
                <a:cs typeface="Times New Roman" pitchFamily="18" charset="0"/>
              </a:rPr>
              <a:t>Қоректік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саңылау</a:t>
            </a:r>
            <a:r>
              <a:rPr lang="ru-RU" sz="2400" dirty="0">
                <a:latin typeface="Times New Roman" pitchFamily="18" charset="0"/>
                <a:cs typeface="Times New Roman" pitchFamily="18" charset="0"/>
              </a:rPr>
              <a:t> – </a:t>
            </a:r>
            <a:r>
              <a:rPr lang="ru-RU" sz="2400" b="1"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тамырлардың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ішке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енуін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қамтамасыз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ететін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бетіндегі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кішкентай</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саңылаулар</a:t>
            </a:r>
            <a:endParaRPr lang="ru-RU" sz="24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Group"/>
          <p:cNvGrpSpPr/>
          <p:nvPr/>
        </p:nvGrpSpPr>
        <p:grpSpPr>
          <a:xfrm>
            <a:off x="-74247" y="6205476"/>
            <a:ext cx="12248950" cy="755686"/>
            <a:chOff x="-1" y="0"/>
            <a:chExt cx="12248948" cy="755685"/>
          </a:xfrm>
        </p:grpSpPr>
        <p:sp>
          <p:nvSpPr>
            <p:cNvPr id="216"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17"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18"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19"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21" name="General Features of Bones"/>
          <p:cNvSpPr txBox="1">
            <a:spLocks noGrp="1"/>
          </p:cNvSpPr>
          <p:nvPr>
            <p:ph type="title"/>
          </p:nvPr>
        </p:nvSpPr>
        <p:spPr>
          <a:xfrm>
            <a:off x="277912" y="307599"/>
            <a:ext cx="11421398" cy="756402"/>
          </a:xfrm>
          <a:prstGeom prst="rect">
            <a:avLst/>
          </a:prstGeom>
        </p:spPr>
        <p:txBody>
          <a:bodyPr lIns="45718" tIns="45718" rIns="45718" bIns="45718" anchor="b">
            <a:normAutofit/>
          </a:bodyPr>
          <a:lstStyle>
            <a:lvl1pPr algn="ctr">
              <a:defRPr b="1">
                <a:latin typeface="Georgia"/>
                <a:ea typeface="Georgia"/>
                <a:cs typeface="Georgia"/>
                <a:sym typeface="Georgia"/>
              </a:defRPr>
            </a:lvl1pPr>
          </a:lstStyle>
          <a:p>
            <a:r>
              <a:rPr lang="kk-KZ" dirty="0" smtClean="0">
                <a:solidFill>
                  <a:srgbClr val="FF0000"/>
                </a:solidFill>
                <a:latin typeface="Times New Roman" pitchFamily="18" charset="0"/>
                <a:cs typeface="Times New Roman" pitchFamily="18" charset="0"/>
              </a:rPr>
              <a:t>СҮЙЕКТІҢ НЕГІЗГІ СИПАТТАМАЛАРЫ </a:t>
            </a:r>
            <a:endParaRPr dirty="0">
              <a:solidFill>
                <a:srgbClr val="FF0000"/>
              </a:solidFill>
              <a:latin typeface="Times New Roman" pitchFamily="18" charset="0"/>
              <a:cs typeface="Times New Roman" pitchFamily="18" charset="0"/>
            </a:endParaRPr>
          </a:p>
        </p:txBody>
      </p:sp>
      <p:sp>
        <p:nvSpPr>
          <p:cNvPr id="222" name="Periosteum—external sheath that covers bone except where there is articular cartilage…"/>
          <p:cNvSpPr txBox="1"/>
          <p:nvPr/>
        </p:nvSpPr>
        <p:spPr>
          <a:xfrm>
            <a:off x="137786" y="1309797"/>
            <a:ext cx="11937304" cy="490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defRPr>
                <a:solidFill>
                  <a:srgbClr val="444444"/>
                </a:solidFill>
                <a:latin typeface="Helvetica"/>
                <a:ea typeface="Helvetica"/>
                <a:cs typeface="Helvetica"/>
                <a:sym typeface="Helvetica"/>
              </a:defRPr>
            </a:pPr>
            <a:r>
              <a:rPr lang="ru-RU" sz="2400" b="1" dirty="0" err="1" smtClean="0">
                <a:latin typeface="Times New Roman" pitchFamily="18" charset="0"/>
                <a:cs typeface="Times New Roman" pitchFamily="18" charset="0"/>
              </a:rPr>
              <a:t>Сүйек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қабы</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буындық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шеміршек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жоқ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жерлердің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барлығында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сүйектің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сыртын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қаптап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тұратын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сыртқы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қабаты</a:t>
            </a:r>
            <a:r>
              <a:rPr lang="ru-RU" sz="2400" dirty="0" smtClean="0">
                <a:latin typeface="Times New Roman" pitchFamily="18" charset="0"/>
                <a:cs typeface="Times New Roman" pitchFamily="18" charset="0"/>
              </a:rPr>
              <a:t>. </a:t>
            </a:r>
          </a:p>
          <a:p>
            <a:pPr algn="just" defTabSz="457200">
              <a:defRPr>
                <a:solidFill>
                  <a:srgbClr val="444444"/>
                </a:solidFill>
                <a:latin typeface="Helvetica"/>
                <a:ea typeface="Helvetica"/>
                <a:cs typeface="Helvetica"/>
                <a:sym typeface="Helvetica"/>
              </a:defRPr>
            </a:pPr>
            <a:r>
              <a:rPr lang="ru-RU" sz="2400" b="1" dirty="0" err="1" smtClean="0">
                <a:latin typeface="Times New Roman" pitchFamily="18" charset="0"/>
                <a:cs typeface="Times New Roman" pitchFamily="18" charset="0"/>
              </a:rPr>
              <a:t>Коллагеннің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сыртқы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талшықты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қабаты</a:t>
            </a:r>
            <a:r>
              <a:rPr lang="ru-RU" sz="2400" b="1"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бұлшық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еттерді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бекітетін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сіңірмен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байланысқан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кейбір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сыртқы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талшықта</a:t>
            </a:r>
            <a:r>
              <a:rPr lang="ru-RU" sz="2400" dirty="0" smtClean="0">
                <a:latin typeface="Times New Roman" pitchFamily="18" charset="0"/>
                <a:cs typeface="Times New Roman" pitchFamily="18" charset="0"/>
              </a:rPr>
              <a:t>.   </a:t>
            </a:r>
          </a:p>
          <a:p>
            <a:pPr algn="just" defTabSz="457200">
              <a:defRPr>
                <a:solidFill>
                  <a:srgbClr val="444444"/>
                </a:solidFill>
                <a:latin typeface="Helvetica"/>
                <a:ea typeface="Helvetica"/>
                <a:cs typeface="Helvetica"/>
                <a:sym typeface="Helvetica"/>
              </a:defRPr>
            </a:pPr>
            <a:r>
              <a:rPr lang="ru-RU" sz="2400" b="1" dirty="0" err="1" smtClean="0">
                <a:latin typeface="Times New Roman" pitchFamily="18" charset="0"/>
                <a:cs typeface="Times New Roman" pitchFamily="18" charset="0"/>
              </a:rPr>
              <a:t>Тесетін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Шарпея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талшықтар</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матриксына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енетін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сыртқы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талшықтар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Бұлшық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еттен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сіңірге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сіңірден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үздіксіз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қатты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бекінген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талшықтар</a:t>
            </a:r>
            <a:r>
              <a:rPr lang="ru-RU" sz="2400" dirty="0" smtClean="0">
                <a:latin typeface="Times New Roman" pitchFamily="18" charset="0"/>
                <a:cs typeface="Times New Roman" pitchFamily="18" charset="0"/>
              </a:rPr>
              <a:t>. </a:t>
            </a:r>
          </a:p>
          <a:p>
            <a:pPr algn="just" defTabSz="457200">
              <a:defRPr>
                <a:solidFill>
                  <a:srgbClr val="444444"/>
                </a:solidFill>
                <a:latin typeface="Helvetica"/>
                <a:ea typeface="Helvetica"/>
                <a:cs typeface="Helvetica"/>
                <a:sym typeface="Helvetica"/>
              </a:defRPr>
            </a:pPr>
            <a:r>
              <a:rPr lang="ru-RU" sz="2400" b="1" dirty="0" err="1" smtClean="0">
                <a:latin typeface="Times New Roman" pitchFamily="18" charset="0"/>
                <a:cs typeface="Times New Roman" pitchFamily="18" charset="0"/>
              </a:rPr>
              <a:t>Сүйек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түзетін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жасушалардың</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ішкі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остеогенді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қабаты</a:t>
            </a:r>
            <a:r>
              <a:rPr lang="ru-RU" sz="2400" b="1"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сүйектің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өсуіне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сынықтың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жазылуы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үшін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маңызды</a:t>
            </a:r>
            <a:r>
              <a:rPr lang="ru-RU" sz="2400" dirty="0" smtClean="0">
                <a:latin typeface="Times New Roman" pitchFamily="18" charset="0"/>
                <a:cs typeface="Times New Roman" pitchFamily="18" charset="0"/>
              </a:rPr>
              <a:t>.  </a:t>
            </a:r>
          </a:p>
          <a:p>
            <a:pPr algn="just" defTabSz="457200">
              <a:defRPr>
                <a:solidFill>
                  <a:srgbClr val="444444"/>
                </a:solidFill>
                <a:latin typeface="Helvetica"/>
                <a:ea typeface="Helvetica"/>
                <a:cs typeface="Helvetica"/>
                <a:sym typeface="Helvetica"/>
              </a:defRPr>
            </a:pPr>
            <a:r>
              <a:rPr lang="ru-RU" sz="2400" b="1" dirty="0" err="1" smtClean="0">
                <a:latin typeface="Times New Roman" pitchFamily="18" charset="0"/>
                <a:cs typeface="Times New Roman" pitchFamily="18" charset="0"/>
              </a:rPr>
              <a:t>Эндоост</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жілік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майы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қуысын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жауып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жатқан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ретикулярлы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дәнекер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тінді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жұқа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қабаты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тінін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басқалары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ерітетін</a:t>
            </a:r>
            <a:r>
              <a:rPr lang="ru-RU" sz="2400" dirty="0" smtClean="0">
                <a:latin typeface="Times New Roman" pitchFamily="18" charset="0"/>
                <a:cs typeface="Times New Roman" pitchFamily="18" charset="0"/>
              </a:rPr>
              <a:t>, оны </a:t>
            </a:r>
            <a:r>
              <a:rPr lang="ru-RU" sz="2400" dirty="0" err="1" smtClean="0">
                <a:latin typeface="Times New Roman" pitchFamily="18" charset="0"/>
                <a:cs typeface="Times New Roman" pitchFamily="18" charset="0"/>
              </a:rPr>
              <a:t>жинайтын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жасушалары</a:t>
            </a:r>
            <a:r>
              <a:rPr lang="ru-RU" sz="2400" dirty="0" smtClean="0">
                <a:latin typeface="Times New Roman" pitchFamily="18" charset="0"/>
                <a:cs typeface="Times New Roman" pitchFamily="18" charset="0"/>
              </a:rPr>
              <a:t> бар. </a:t>
            </a:r>
          </a:p>
          <a:p>
            <a:pPr algn="just" defTabSz="457200">
              <a:defRPr>
                <a:solidFill>
                  <a:srgbClr val="444444"/>
                </a:solidFill>
                <a:latin typeface="Helvetica"/>
                <a:ea typeface="Helvetica"/>
                <a:cs typeface="Helvetica"/>
                <a:sym typeface="Helvetica"/>
              </a:defRPr>
            </a:pPr>
            <a:r>
              <a:rPr lang="ru-RU" sz="2400" b="1" dirty="0" err="1" smtClean="0">
                <a:latin typeface="Times New Roman" pitchFamily="18" charset="0"/>
                <a:cs typeface="Times New Roman" pitchFamily="18" charset="0"/>
              </a:rPr>
              <a:t>Эпифизарлы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табақша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өсетін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табақша</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сүйектің</a:t>
            </a:r>
            <a:r>
              <a:rPr lang="ru-RU" sz="2400" dirty="0" smtClean="0">
                <a:latin typeface="Times New Roman" pitchFamily="18" charset="0"/>
                <a:cs typeface="Times New Roman" pitchFamily="18" charset="0"/>
              </a:rPr>
              <a:t> эпифиз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диафиз </a:t>
            </a:r>
            <a:r>
              <a:rPr lang="ru-RU" sz="2400" dirty="0" err="1" smtClean="0">
                <a:latin typeface="Times New Roman" pitchFamily="18" charset="0"/>
                <a:cs typeface="Times New Roman" pitchFamily="18" charset="0"/>
              </a:rPr>
              <a:t>кеңістіктерін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бөліп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тұратын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гиалинді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шеміршек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аймағы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Ұзындығына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өсуін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қамтамасыз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етеді</a:t>
            </a:r>
            <a:r>
              <a:rPr lang="ru-RU" sz="2400" dirty="0" smtClean="0">
                <a:latin typeface="Times New Roman" pitchFamily="18" charset="0"/>
                <a:cs typeface="Times New Roman" pitchFamily="18" charset="0"/>
              </a:rPr>
              <a:t>. </a:t>
            </a:r>
          </a:p>
          <a:p>
            <a:pPr algn="just" defTabSz="457200">
              <a:defRPr>
                <a:solidFill>
                  <a:srgbClr val="444444"/>
                </a:solidFill>
                <a:latin typeface="Helvetica"/>
                <a:ea typeface="Helvetica"/>
                <a:cs typeface="Helvetica"/>
                <a:sym typeface="Helvetica"/>
              </a:defRPr>
            </a:pPr>
            <a:r>
              <a:rPr lang="ru-RU" sz="2400" b="1" dirty="0" err="1" smtClean="0">
                <a:latin typeface="Times New Roman" pitchFamily="18" charset="0"/>
                <a:cs typeface="Times New Roman" pitchFamily="18" charset="0"/>
              </a:rPr>
              <a:t>Эпифизарлы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сызық</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алғашында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өсу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табақшасы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болған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ересектерде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тыртығы</a:t>
            </a:r>
            <a:endParaRPr sz="20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630072" y="386119"/>
            <a:ext cx="11181972" cy="756402"/>
          </a:xfrm>
          <a:prstGeom prst="rect">
            <a:avLst/>
          </a:prstGeom>
        </p:spPr>
        <p:txBody>
          <a:bodyPr lIns="45718" tIns="45718" rIns="45718" bIns="45718" anchor="b">
            <a:noAutofit/>
          </a:bodyPr>
          <a:lstStyle>
            <a:lvl1pPr algn="ctr" defTabSz="841247">
              <a:defRPr sz="2400" b="1">
                <a:latin typeface="Georgia"/>
                <a:ea typeface="Georgia"/>
                <a:cs typeface="Georgia"/>
                <a:sym typeface="Georgia"/>
              </a:defRPr>
            </a:lvl1pPr>
          </a:lstStyle>
          <a:p>
            <a:r>
              <a:rPr lang="ru-RU" sz="3200" dirty="0" err="1" smtClean="0">
                <a:solidFill>
                  <a:srgbClr val="FF0000"/>
                </a:solidFill>
                <a:latin typeface="Times New Roman" pitchFamily="18" charset="0"/>
                <a:cs typeface="Times New Roman" pitchFamily="18" charset="0"/>
              </a:rPr>
              <a:t>Шағын</a:t>
            </a:r>
            <a:r>
              <a:rPr lang="ru-RU" sz="3200" dirty="0" smtClean="0">
                <a:solidFill>
                  <a:srgbClr val="FF0000"/>
                </a:solidFill>
                <a:latin typeface="Times New Roman" pitchFamily="18" charset="0"/>
                <a:cs typeface="Times New Roman" pitchFamily="18" charset="0"/>
              </a:rPr>
              <a:t> </a:t>
            </a:r>
            <a:r>
              <a:rPr lang="ru-RU" sz="3200" dirty="0">
                <a:solidFill>
                  <a:srgbClr val="FF0000"/>
                </a:solidFill>
                <a:latin typeface="Times New Roman" pitchFamily="18" charset="0"/>
                <a:cs typeface="Times New Roman" pitchFamily="18" charset="0"/>
              </a:rPr>
              <a:t>– </a:t>
            </a:r>
            <a:r>
              <a:rPr lang="ru-RU" sz="3200" dirty="0" smtClean="0">
                <a:solidFill>
                  <a:srgbClr val="FF0000"/>
                </a:solidFill>
                <a:latin typeface="Times New Roman" pitchFamily="18" charset="0"/>
                <a:cs typeface="Times New Roman" pitchFamily="18" charset="0"/>
              </a:rPr>
              <a:t>кейс </a:t>
            </a:r>
            <a:r>
              <a:rPr lang="ru-RU" sz="3200" dirty="0">
                <a:solidFill>
                  <a:srgbClr val="FF0000"/>
                </a:solidFill>
                <a:latin typeface="Times New Roman" pitchFamily="18" charset="0"/>
                <a:cs typeface="Times New Roman" pitchFamily="18" charset="0"/>
              </a:rPr>
              <a:t>«</a:t>
            </a:r>
            <a:r>
              <a:rPr lang="ru-RU" sz="3200" dirty="0" err="1" smtClean="0">
                <a:solidFill>
                  <a:srgbClr val="FF0000"/>
                </a:solidFill>
                <a:latin typeface="Times New Roman" pitchFamily="18" charset="0"/>
                <a:cs typeface="Times New Roman" pitchFamily="18" charset="0"/>
              </a:rPr>
              <a:t>Эндохондриальды</a:t>
            </a:r>
            <a:r>
              <a:rPr lang="ru-RU" sz="3200" dirty="0" smtClean="0">
                <a:solidFill>
                  <a:srgbClr val="FF0000"/>
                </a:solidFill>
                <a:latin typeface="Times New Roman" pitchFamily="18" charset="0"/>
                <a:cs typeface="Times New Roman" pitchFamily="18" charset="0"/>
              </a:rPr>
              <a:t> </a:t>
            </a:r>
            <a:r>
              <a:rPr lang="ru-RU" sz="3200" dirty="0" err="1">
                <a:solidFill>
                  <a:srgbClr val="FF0000"/>
                </a:solidFill>
                <a:latin typeface="Times New Roman" pitchFamily="18" charset="0"/>
                <a:cs typeface="Times New Roman" pitchFamily="18" charset="0"/>
              </a:rPr>
              <a:t>оссификация</a:t>
            </a:r>
            <a:r>
              <a:rPr lang="ru-RU" sz="3200" dirty="0">
                <a:solidFill>
                  <a:srgbClr val="FF0000"/>
                </a:solidFill>
                <a:latin typeface="Times New Roman" pitchFamily="18" charset="0"/>
                <a:cs typeface="Times New Roman" pitchFamily="18" charset="0"/>
              </a:rPr>
              <a:t>»</a:t>
            </a: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774882" y="1424469"/>
            <a:ext cx="10793141" cy="3924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lnSpc>
                <a:spcPts val="3400"/>
              </a:lnSpc>
              <a:spcBef>
                <a:spcPts val="1200"/>
              </a:spcBef>
              <a:defRPr sz="1466">
                <a:latin typeface="Arial"/>
                <a:ea typeface="Arial"/>
                <a:cs typeface="Arial"/>
                <a:sym typeface="Arial"/>
              </a:defRPr>
            </a:pPr>
            <a:r>
              <a:rPr lang="ru-RU" sz="2400" dirty="0" smtClean="0">
                <a:latin typeface="Times New Roman" pitchFamily="18" charset="0"/>
                <a:cs typeface="Times New Roman" pitchFamily="18" charset="0"/>
                <a:sym typeface="Arial"/>
              </a:rPr>
              <a:t>А </a:t>
            </a:r>
            <a:r>
              <a:rPr lang="ru-RU" sz="2400" dirty="0" err="1" smtClean="0">
                <a:latin typeface="Times New Roman" pitchFamily="18" charset="0"/>
                <a:cs typeface="Times New Roman" pitchFamily="18" charset="0"/>
                <a:sym typeface="Arial"/>
              </a:rPr>
              <a:t>бөлімі</a:t>
            </a:r>
            <a:endParaRPr lang="ru-RU" sz="2400" dirty="0" smtClean="0">
              <a:latin typeface="Times New Roman" pitchFamily="18" charset="0"/>
              <a:cs typeface="Times New Roman" pitchFamily="18" charset="0"/>
              <a:sym typeface="Arial"/>
            </a:endParaRPr>
          </a:p>
          <a:p>
            <a:pPr algn="just" defTabSz="457200">
              <a:lnSpc>
                <a:spcPts val="3400"/>
              </a:lnSpc>
              <a:spcBef>
                <a:spcPts val="1200"/>
              </a:spcBef>
              <a:defRPr sz="1466">
                <a:latin typeface="Arial"/>
                <a:ea typeface="Arial"/>
                <a:cs typeface="Arial"/>
                <a:sym typeface="Arial"/>
              </a:defRPr>
            </a:pPr>
            <a:r>
              <a:rPr lang="ru-RU" sz="2400" dirty="0" err="1" smtClean="0">
                <a:latin typeface="Times New Roman" pitchFamily="18" charset="0"/>
                <a:cs typeface="Times New Roman" pitchFamily="18" charset="0"/>
                <a:sym typeface="Arial"/>
              </a:rPr>
              <a:t>Эндохондриальды</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сүйектену</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механизмін</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көбіне</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екі</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жүгіруші</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арасындағы</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жарыспен</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салыстырады</a:t>
            </a:r>
            <a:r>
              <a:rPr lang="ru-RU" sz="2400" dirty="0">
                <a:latin typeface="Times New Roman" pitchFamily="18" charset="0"/>
                <a:cs typeface="Times New Roman" pitchFamily="18" charset="0"/>
                <a:sym typeface="Arial"/>
              </a:rPr>
              <a:t>. </a:t>
            </a:r>
            <a:r>
              <a:rPr lang="ru-RU" sz="2400" dirty="0" err="1">
                <a:latin typeface="Times New Roman" pitchFamily="18" charset="0"/>
                <a:cs typeface="Times New Roman" pitchFamily="18" charset="0"/>
                <a:sym typeface="Arial"/>
              </a:rPr>
              <a:t>Эндохондриальды</a:t>
            </a:r>
            <a:r>
              <a:rPr lang="ru-RU" sz="2400" dirty="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сүйектенуге</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шолу</a:t>
            </a:r>
            <a:r>
              <a:rPr lang="ru-RU" sz="2400" dirty="0" smtClean="0">
                <a:latin typeface="Times New Roman" pitchFamily="18" charset="0"/>
                <a:cs typeface="Times New Roman" pitchFamily="18" charset="0"/>
                <a:sym typeface="Arial"/>
              </a:rPr>
              <a:t>.</a:t>
            </a:r>
          </a:p>
          <a:p>
            <a:pPr marL="342900" indent="-342900" algn="just" defTabSz="457200">
              <a:lnSpc>
                <a:spcPts val="3400"/>
              </a:lnSpc>
              <a:spcBef>
                <a:spcPts val="1200"/>
              </a:spcBef>
              <a:buFont typeface="+mj-lt"/>
              <a:buAutoNum type="arabicPeriod"/>
              <a:defRPr sz="1466">
                <a:latin typeface="Arial"/>
                <a:ea typeface="Arial"/>
                <a:cs typeface="Arial"/>
                <a:sym typeface="Arial"/>
              </a:defRPr>
            </a:pPr>
            <a:r>
              <a:rPr lang="ru-RU" sz="2400" dirty="0" err="1">
                <a:latin typeface="Times New Roman" pitchFamily="18" charset="0"/>
                <a:cs typeface="Times New Roman" pitchFamily="18" charset="0"/>
                <a:sym typeface="Arial"/>
              </a:rPr>
              <a:t>Эндохондриальды</a:t>
            </a:r>
            <a:r>
              <a:rPr lang="ru-RU" sz="2400" dirty="0">
                <a:latin typeface="Times New Roman" pitchFamily="18" charset="0"/>
                <a:cs typeface="Times New Roman" pitchFamily="18" charset="0"/>
                <a:sym typeface="Arial"/>
              </a:rPr>
              <a:t> </a:t>
            </a:r>
            <a:r>
              <a:rPr lang="ru-RU" sz="2400" dirty="0" err="1">
                <a:latin typeface="Times New Roman" pitchFamily="18" charset="0"/>
                <a:cs typeface="Times New Roman" pitchFamily="18" charset="0"/>
                <a:sym typeface="Arial"/>
              </a:rPr>
              <a:t>сүйектену</a:t>
            </a:r>
            <a:r>
              <a:rPr lang="ru-RU" sz="2400" dirty="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кезіндегі</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екі</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жүгіруші</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кім</a:t>
            </a:r>
            <a:r>
              <a:rPr lang="ru-RU" sz="2400" dirty="0" smtClean="0">
                <a:latin typeface="Times New Roman" pitchFamily="18" charset="0"/>
                <a:cs typeface="Times New Roman" pitchFamily="18" charset="0"/>
                <a:sym typeface="Arial"/>
              </a:rPr>
              <a:t>? </a:t>
            </a:r>
          </a:p>
          <a:p>
            <a:pPr marL="342900" indent="-342900" algn="just" defTabSz="457200">
              <a:lnSpc>
                <a:spcPts val="3400"/>
              </a:lnSpc>
              <a:spcBef>
                <a:spcPts val="1200"/>
              </a:spcBef>
              <a:buFont typeface="+mj-lt"/>
              <a:buAutoNum type="arabicPeriod"/>
              <a:defRPr sz="1466">
                <a:latin typeface="Arial"/>
                <a:ea typeface="Arial"/>
                <a:cs typeface="Arial"/>
                <a:sym typeface="Arial"/>
              </a:defRPr>
            </a:pPr>
            <a:r>
              <a:rPr lang="ru-RU" sz="2400" dirty="0" err="1" smtClean="0">
                <a:latin typeface="Times New Roman" pitchFamily="18" charset="0"/>
                <a:cs typeface="Times New Roman" pitchFamily="18" charset="0"/>
                <a:sym typeface="Arial"/>
              </a:rPr>
              <a:t>Екі</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жүгіруші</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жарысты</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бір</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мезгілде</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бастадыма</a:t>
            </a:r>
            <a:r>
              <a:rPr lang="ru-RU" sz="2400" dirty="0" smtClean="0">
                <a:latin typeface="Times New Roman" pitchFamily="18" charset="0"/>
                <a:cs typeface="Times New Roman" pitchFamily="18" charset="0"/>
                <a:sym typeface="Arial"/>
              </a:rPr>
              <a:t>? </a:t>
            </a:r>
          </a:p>
          <a:p>
            <a:pPr marL="342900" indent="-342900" algn="just" defTabSz="457200">
              <a:lnSpc>
                <a:spcPts val="3400"/>
              </a:lnSpc>
              <a:spcBef>
                <a:spcPts val="1200"/>
              </a:spcBef>
              <a:buFont typeface="+mj-lt"/>
              <a:buAutoNum type="arabicPeriod"/>
              <a:defRPr sz="1466">
                <a:latin typeface="Arial"/>
                <a:ea typeface="Arial"/>
                <a:cs typeface="Arial"/>
                <a:sym typeface="Arial"/>
              </a:defRPr>
            </a:pPr>
            <a:r>
              <a:rPr lang="ru-RU" sz="2400" dirty="0" err="1" smtClean="0">
                <a:latin typeface="Times New Roman" pitchFamily="18" charset="0"/>
                <a:cs typeface="Times New Roman" pitchFamily="18" charset="0"/>
                <a:sym typeface="Arial"/>
              </a:rPr>
              <a:t>Кім</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алдыда</a:t>
            </a:r>
            <a:r>
              <a:rPr lang="ru-RU" sz="2400" dirty="0" smtClean="0">
                <a:latin typeface="Times New Roman" pitchFamily="18" charset="0"/>
                <a:cs typeface="Times New Roman" pitchFamily="18" charset="0"/>
                <a:sym typeface="Arial"/>
              </a:rPr>
              <a:t>? </a:t>
            </a:r>
          </a:p>
          <a:p>
            <a:pPr marL="342900" indent="-342900" algn="just" defTabSz="457200">
              <a:lnSpc>
                <a:spcPts val="3400"/>
              </a:lnSpc>
              <a:spcBef>
                <a:spcPts val="1200"/>
              </a:spcBef>
              <a:buFont typeface="+mj-lt"/>
              <a:buAutoNum type="arabicPeriod"/>
              <a:defRPr sz="1466">
                <a:latin typeface="Arial"/>
                <a:ea typeface="Arial"/>
                <a:cs typeface="Arial"/>
                <a:sym typeface="Arial"/>
              </a:defRPr>
            </a:pPr>
            <a:r>
              <a:rPr lang="ru-RU" sz="2400" dirty="0" err="1" smtClean="0">
                <a:latin typeface="Times New Roman" pitchFamily="18" charset="0"/>
                <a:cs typeface="Times New Roman" pitchFamily="18" charset="0"/>
                <a:sym typeface="Arial"/>
              </a:rPr>
              <a:t>Жарыс</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қалай</a:t>
            </a:r>
            <a:r>
              <a:rPr lang="ru-RU" sz="2400" dirty="0" smtClean="0">
                <a:latin typeface="Times New Roman" pitchFamily="18" charset="0"/>
                <a:cs typeface="Times New Roman" pitchFamily="18" charset="0"/>
                <a:sym typeface="Arial"/>
              </a:rPr>
              <a:t> </a:t>
            </a:r>
            <a:r>
              <a:rPr lang="ru-RU" sz="2400" dirty="0" err="1" smtClean="0">
                <a:latin typeface="Times New Roman" pitchFamily="18" charset="0"/>
                <a:cs typeface="Times New Roman" pitchFamily="18" charset="0"/>
                <a:sym typeface="Arial"/>
              </a:rPr>
              <a:t>аяқталуда</a:t>
            </a:r>
            <a:r>
              <a:rPr lang="ru-RU" sz="2400" dirty="0" smtClean="0">
                <a:latin typeface="Times New Roman" pitchFamily="18" charset="0"/>
                <a:cs typeface="Times New Roman" pitchFamily="18" charset="0"/>
                <a:sym typeface="Arial"/>
              </a:rPr>
              <a:t>?  </a:t>
            </a:r>
            <a:endParaRPr sz="2400" b="0" dirty="0">
              <a:latin typeface="Times New Roman" pitchFamily="18" charset="0"/>
              <a:cs typeface="Times New Roman" pitchFamily="18" charset="0"/>
            </a:endParaRPr>
          </a:p>
        </p:txBody>
      </p:sp>
      <p:pic>
        <p:nvPicPr>
          <p:cNvPr id="5122" name="Picture 2" descr="C:\Users\USER\Desktop\РИСУНКИ\Сұрақ белгісі.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958" y="3707703"/>
            <a:ext cx="3076749" cy="237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7519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0994" y="375873"/>
            <a:ext cx="9350638" cy="584775"/>
          </a:xfrm>
          <a:prstGeom prst="rect">
            <a:avLst/>
          </a:prstGeom>
        </p:spPr>
        <p:txBody>
          <a:bodyPr wrap="none">
            <a:spAutoFit/>
          </a:bodyPr>
          <a:lstStyle/>
          <a:p>
            <a:pPr algn="ctr"/>
            <a:r>
              <a:rPr lang="ru-RU" sz="3200" b="1" dirty="0" err="1">
                <a:solidFill>
                  <a:srgbClr val="FF0000"/>
                </a:solidFill>
                <a:latin typeface="Times New Roman" pitchFamily="18" charset="0"/>
                <a:cs typeface="Times New Roman" pitchFamily="18" charset="0"/>
              </a:rPr>
              <a:t>Шағын</a:t>
            </a:r>
            <a:r>
              <a:rPr lang="ru-RU" sz="3200" b="1" dirty="0">
                <a:solidFill>
                  <a:srgbClr val="FF0000"/>
                </a:solidFill>
                <a:latin typeface="Times New Roman" pitchFamily="18" charset="0"/>
                <a:cs typeface="Times New Roman" pitchFamily="18" charset="0"/>
              </a:rPr>
              <a:t> – кейс «</a:t>
            </a:r>
            <a:r>
              <a:rPr lang="ru-RU" sz="3200" b="1" dirty="0" err="1">
                <a:solidFill>
                  <a:srgbClr val="FF0000"/>
                </a:solidFill>
                <a:latin typeface="Times New Roman" pitchFamily="18" charset="0"/>
                <a:cs typeface="Times New Roman" pitchFamily="18" charset="0"/>
              </a:rPr>
              <a:t>Эндохондриальды</a:t>
            </a:r>
            <a:r>
              <a:rPr lang="ru-RU" sz="3200" b="1" dirty="0">
                <a:solidFill>
                  <a:srgbClr val="FF0000"/>
                </a:solidFill>
                <a:latin typeface="Times New Roman" pitchFamily="18" charset="0"/>
                <a:cs typeface="Times New Roman" pitchFamily="18" charset="0"/>
              </a:rPr>
              <a:t> </a:t>
            </a:r>
            <a:r>
              <a:rPr lang="ru-RU" sz="3200" b="1" dirty="0" err="1">
                <a:solidFill>
                  <a:srgbClr val="FF0000"/>
                </a:solidFill>
                <a:latin typeface="Times New Roman" pitchFamily="18" charset="0"/>
                <a:cs typeface="Times New Roman" pitchFamily="18" charset="0"/>
              </a:rPr>
              <a:t>оссификация</a:t>
            </a:r>
            <a:r>
              <a:rPr lang="ru-RU" sz="3200" b="1" dirty="0">
                <a:solidFill>
                  <a:srgbClr val="FF0000"/>
                </a:solidFill>
                <a:latin typeface="Times New Roman" pitchFamily="18" charset="0"/>
                <a:cs typeface="Times New Roman" pitchFamily="18" charset="0"/>
              </a:rPr>
              <a:t>»</a:t>
            </a:r>
            <a:endParaRPr lang="ru-RU" sz="3200" b="1" dirty="0"/>
          </a:p>
        </p:txBody>
      </p:sp>
      <p:sp>
        <p:nvSpPr>
          <p:cNvPr id="5" name="Прямоугольник 4"/>
          <p:cNvSpPr/>
          <p:nvPr/>
        </p:nvSpPr>
        <p:spPr>
          <a:xfrm>
            <a:off x="940452" y="1461891"/>
            <a:ext cx="10157608" cy="1554272"/>
          </a:xfrm>
          <a:prstGeom prst="rect">
            <a:avLst/>
          </a:prstGeom>
        </p:spPr>
        <p:txBody>
          <a:bodyPr wrap="square">
            <a:spAutoFit/>
          </a:bodyPr>
          <a:lstStyle/>
          <a:p>
            <a:pPr algn="just" defTabSz="457200">
              <a:lnSpc>
                <a:spcPts val="3400"/>
              </a:lnSpc>
              <a:spcBef>
                <a:spcPts val="1200"/>
              </a:spcBef>
              <a:defRPr sz="1466">
                <a:latin typeface="Arial"/>
                <a:ea typeface="Arial"/>
                <a:cs typeface="Arial"/>
                <a:sym typeface="Arial"/>
              </a:defRPr>
            </a:pPr>
            <a:r>
              <a:rPr lang="ru-RU" sz="2400" dirty="0" smtClean="0">
                <a:latin typeface="Times New Roman" pitchFamily="18" charset="0"/>
                <a:cs typeface="Times New Roman" pitchFamily="18" charset="0"/>
                <a:sym typeface="Arial"/>
              </a:rPr>
              <a:t>В </a:t>
            </a:r>
            <a:r>
              <a:rPr lang="ru-RU" sz="2400" dirty="0" err="1" smtClean="0">
                <a:latin typeface="Times New Roman" pitchFamily="18" charset="0"/>
                <a:cs typeface="Times New Roman" pitchFamily="18" charset="0"/>
                <a:sym typeface="Arial"/>
              </a:rPr>
              <a:t>бөлімі</a:t>
            </a:r>
            <a:r>
              <a:rPr lang="ru-RU" sz="2400" dirty="0" smtClean="0">
                <a:latin typeface="Times New Roman" pitchFamily="18" charset="0"/>
                <a:cs typeface="Times New Roman" pitchFamily="18" charset="0"/>
                <a:sym typeface="Arial"/>
              </a:rPr>
              <a:t> </a:t>
            </a:r>
            <a:endParaRPr lang="ru-RU" sz="2400" dirty="0">
              <a:latin typeface="Times New Roman" pitchFamily="18" charset="0"/>
              <a:cs typeface="Times New Roman" pitchFamily="18" charset="0"/>
              <a:sym typeface="Arial"/>
            </a:endParaRPr>
          </a:p>
          <a:p>
            <a:pPr marL="342900" indent="-342900" algn="just" defTabSz="457200">
              <a:lnSpc>
                <a:spcPts val="3400"/>
              </a:lnSpc>
              <a:spcBef>
                <a:spcPts val="1200"/>
              </a:spcBef>
              <a:buFont typeface="+mj-lt"/>
              <a:buAutoNum type="arabicPeriod"/>
              <a:defRPr sz="1466">
                <a:latin typeface="Arial"/>
                <a:ea typeface="Arial"/>
                <a:cs typeface="Arial"/>
                <a:sym typeface="Arial"/>
              </a:defRPr>
            </a:pPr>
            <a:r>
              <a:rPr lang="ru-RU" sz="2400" dirty="0" err="1">
                <a:latin typeface="Times New Roman" pitchFamily="18" charset="0"/>
                <a:cs typeface="Times New Roman" pitchFamily="18" charset="0"/>
                <a:sym typeface="Arial"/>
              </a:rPr>
              <a:t>Остеокластармен</a:t>
            </a:r>
            <a:r>
              <a:rPr lang="ru-RU" sz="2400" dirty="0">
                <a:latin typeface="Times New Roman" pitchFamily="18" charset="0"/>
                <a:cs typeface="Times New Roman" pitchFamily="18" charset="0"/>
                <a:sym typeface="Arial"/>
              </a:rPr>
              <a:t> </a:t>
            </a:r>
            <a:r>
              <a:rPr lang="ru-RU" sz="2400" dirty="0" err="1">
                <a:latin typeface="Times New Roman" pitchFamily="18" charset="0"/>
                <a:cs typeface="Times New Roman" pitchFamily="18" charset="0"/>
                <a:sym typeface="Arial"/>
              </a:rPr>
              <a:t>остеоциттер</a:t>
            </a:r>
            <a:r>
              <a:rPr lang="ru-RU" sz="2400" dirty="0">
                <a:latin typeface="Times New Roman" pitchFamily="18" charset="0"/>
                <a:cs typeface="Times New Roman" pitchFamily="18" charset="0"/>
                <a:sym typeface="Arial"/>
              </a:rPr>
              <a:t> </a:t>
            </a:r>
            <a:r>
              <a:rPr lang="ru-RU" sz="2400" dirty="0" err="1">
                <a:latin typeface="Times New Roman" pitchFamily="18" charset="0"/>
                <a:cs typeface="Times New Roman" pitchFamily="18" charset="0"/>
                <a:sym typeface="Arial"/>
              </a:rPr>
              <a:t>эндохондриальды</a:t>
            </a:r>
            <a:r>
              <a:rPr lang="ru-RU" sz="2400" dirty="0">
                <a:latin typeface="Times New Roman" pitchFamily="18" charset="0"/>
                <a:cs typeface="Times New Roman" pitchFamily="18" charset="0"/>
                <a:sym typeface="Arial"/>
              </a:rPr>
              <a:t> </a:t>
            </a:r>
            <a:r>
              <a:rPr lang="ru-RU" sz="2400" dirty="0" err="1">
                <a:latin typeface="Times New Roman" pitchFamily="18" charset="0"/>
                <a:cs typeface="Times New Roman" pitchFamily="18" charset="0"/>
                <a:sym typeface="Arial"/>
              </a:rPr>
              <a:t>сүйектену</a:t>
            </a:r>
            <a:r>
              <a:rPr lang="ru-RU" sz="2400" dirty="0">
                <a:latin typeface="Times New Roman" pitchFamily="18" charset="0"/>
                <a:cs typeface="Times New Roman" pitchFamily="18" charset="0"/>
                <a:sym typeface="Arial"/>
              </a:rPr>
              <a:t> </a:t>
            </a:r>
            <a:r>
              <a:rPr lang="ru-RU" sz="2400" dirty="0" err="1">
                <a:latin typeface="Times New Roman" pitchFamily="18" charset="0"/>
                <a:cs typeface="Times New Roman" pitchFamily="18" charset="0"/>
                <a:sym typeface="Arial"/>
              </a:rPr>
              <a:t>кезінде</a:t>
            </a:r>
            <a:r>
              <a:rPr lang="ru-RU" sz="2400" dirty="0">
                <a:latin typeface="Times New Roman" pitchFamily="18" charset="0"/>
                <a:cs typeface="Times New Roman" pitchFamily="18" charset="0"/>
                <a:sym typeface="Arial"/>
              </a:rPr>
              <a:t> </a:t>
            </a:r>
            <a:r>
              <a:rPr lang="ru-RU" sz="2400" dirty="0" err="1">
                <a:latin typeface="Times New Roman" pitchFamily="18" charset="0"/>
                <a:cs typeface="Times New Roman" pitchFamily="18" charset="0"/>
                <a:sym typeface="Arial"/>
              </a:rPr>
              <a:t>қандай</a:t>
            </a:r>
            <a:r>
              <a:rPr lang="ru-RU" sz="2400" dirty="0">
                <a:latin typeface="Times New Roman" pitchFamily="18" charset="0"/>
                <a:cs typeface="Times New Roman" pitchFamily="18" charset="0"/>
                <a:sym typeface="Arial"/>
              </a:rPr>
              <a:t> роль </a:t>
            </a:r>
            <a:r>
              <a:rPr lang="ru-RU" sz="2400" dirty="0" err="1">
                <a:latin typeface="Times New Roman" pitchFamily="18" charset="0"/>
                <a:cs typeface="Times New Roman" pitchFamily="18" charset="0"/>
                <a:sym typeface="Arial"/>
              </a:rPr>
              <a:t>атқарады</a:t>
            </a:r>
            <a:r>
              <a:rPr lang="ru-RU" sz="2400" dirty="0">
                <a:latin typeface="Times New Roman" pitchFamily="18" charset="0"/>
                <a:cs typeface="Times New Roman" pitchFamily="18" charset="0"/>
                <a:sym typeface="Arial"/>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804" y="3627395"/>
            <a:ext cx="3078162"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36252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0" y="1984586"/>
            <a:ext cx="12190418" cy="2888830"/>
          </a:xfrm>
          <a:prstGeom prst="rect">
            <a:avLst/>
          </a:prstGeom>
          <a:solidFill>
            <a:srgbClr val="1F497D"/>
          </a:solidFill>
          <a:ln w="12700">
            <a:miter lim="400000"/>
          </a:ln>
        </p:spPr>
        <p:txBody>
          <a:bodyPr lIns="45718" tIns="45718" rIns="45718" bIns="45718" anchor="ctr"/>
          <a:lstStyle/>
          <a:p>
            <a:pPr algn="ctr">
              <a:defRPr>
                <a:solidFill>
                  <a:srgbClr val="F4F4F4"/>
                </a:solidFill>
                <a:latin typeface="+mn-lt"/>
                <a:ea typeface="+mn-ea"/>
                <a:cs typeface="+mn-cs"/>
                <a:sym typeface="Trebuchet MS"/>
              </a:defRPr>
            </a:pPr>
            <a:endParaRPr/>
          </a:p>
        </p:txBody>
      </p:sp>
      <p:sp>
        <p:nvSpPr>
          <p:cNvPr id="157" name="PART I"/>
          <p:cNvSpPr txBox="1"/>
          <p:nvPr/>
        </p:nvSpPr>
        <p:spPr>
          <a:xfrm>
            <a:off x="3710980" y="2204307"/>
            <a:ext cx="5892639" cy="2449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403280" indent="-403280">
              <a:lnSpc>
                <a:spcPct val="150000"/>
              </a:lnSpc>
              <a:spcBef>
                <a:spcPts val="1500"/>
              </a:spcBef>
              <a:buSzPct val="100000"/>
              <a:buChar char="◆"/>
              <a:defRPr sz="7000" b="1">
                <a:solidFill>
                  <a:srgbClr val="F4F4F4"/>
                </a:solidFill>
                <a:latin typeface="Times New Roman"/>
                <a:ea typeface="Times New Roman"/>
                <a:cs typeface="Times New Roman"/>
                <a:sym typeface="Times New Roman"/>
              </a:defRPr>
            </a:lvl1pPr>
          </a:lstStyle>
          <a:p>
            <a:pPr>
              <a:lnSpc>
                <a:spcPct val="100000"/>
              </a:lnSpc>
            </a:pPr>
            <a:r>
              <a:rPr lang="ru-RU" dirty="0" smtClean="0"/>
              <a:t> ПРЕ</a:t>
            </a:r>
            <a:r>
              <a:rPr lang="en-US" dirty="0" smtClean="0"/>
              <a:t>-</a:t>
            </a:r>
            <a:r>
              <a:rPr lang="kk-KZ" dirty="0" smtClean="0"/>
              <a:t>ТЕСТ </a:t>
            </a:r>
          </a:p>
          <a:p>
            <a:pPr marL="0" indent="0">
              <a:lnSpc>
                <a:spcPct val="100000"/>
              </a:lnSpc>
              <a:buNone/>
            </a:pPr>
            <a:r>
              <a:rPr lang="en-US" dirty="0" smtClean="0"/>
              <a:t>15</a:t>
            </a:r>
            <a:r>
              <a:rPr lang="kk-KZ" dirty="0" smtClean="0"/>
              <a:t> МИНУТ</a:t>
            </a:r>
            <a:endParaRPr dirty="0"/>
          </a:p>
        </p:txBody>
      </p:sp>
    </p:spTree>
    <p:extLst>
      <p:ext uri="{BB962C8B-B14F-4D97-AF65-F5344CB8AC3E}">
        <p14:creationId xmlns:p14="http://schemas.microsoft.com/office/powerpoint/2010/main" val="733198023"/>
      </p:ext>
    </p:extLst>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56"/>
                                        </p:tgtEl>
                                        <p:attrNameLst>
                                          <p:attrName>style.visibility</p:attrName>
                                        </p:attrNameLst>
                                      </p:cBhvr>
                                      <p:to>
                                        <p:strVal val="visible"/>
                                      </p:to>
                                    </p:set>
                                    <p:animEffect transition="in" filter="wipe(left)">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787407" y="160650"/>
            <a:ext cx="10793141" cy="756402"/>
          </a:xfrm>
          <a:prstGeom prst="rect">
            <a:avLst/>
          </a:prstGeom>
        </p:spPr>
        <p:txBody>
          <a:bodyPr lIns="45718" tIns="45718" rIns="45718" bIns="45718" anchor="b">
            <a:noAutofit/>
          </a:bodyPr>
          <a:lstStyle>
            <a:lvl1pPr algn="ctr" defTabSz="841247">
              <a:defRPr sz="2400" b="1">
                <a:latin typeface="Georgia"/>
                <a:ea typeface="Georgia"/>
                <a:cs typeface="Georgia"/>
                <a:sym typeface="Georgia"/>
              </a:defRPr>
            </a:lvl1pPr>
          </a:lstStyle>
          <a:p>
            <a:r>
              <a:rPr lang="ru-RU" sz="3200" dirty="0" err="1">
                <a:solidFill>
                  <a:srgbClr val="FF0000"/>
                </a:solidFill>
                <a:latin typeface="Times New Roman" pitchFamily="18" charset="0"/>
                <a:cs typeface="Times New Roman" pitchFamily="18" charset="0"/>
              </a:rPr>
              <a:t>Шағын</a:t>
            </a:r>
            <a:r>
              <a:rPr lang="ru-RU" sz="3200" dirty="0">
                <a:solidFill>
                  <a:srgbClr val="FF0000"/>
                </a:solidFill>
                <a:latin typeface="Times New Roman" pitchFamily="18" charset="0"/>
                <a:cs typeface="Times New Roman" pitchFamily="18" charset="0"/>
              </a:rPr>
              <a:t> – кейс «</a:t>
            </a:r>
            <a:r>
              <a:rPr lang="ru-RU" sz="3200" dirty="0" err="1">
                <a:solidFill>
                  <a:srgbClr val="FF0000"/>
                </a:solidFill>
                <a:latin typeface="Times New Roman" pitchFamily="18" charset="0"/>
                <a:cs typeface="Times New Roman" pitchFamily="18" charset="0"/>
              </a:rPr>
              <a:t>Эндохондриальды</a:t>
            </a:r>
            <a:r>
              <a:rPr lang="ru-RU" sz="3200" dirty="0">
                <a:solidFill>
                  <a:srgbClr val="FF0000"/>
                </a:solidFill>
                <a:latin typeface="Times New Roman" pitchFamily="18" charset="0"/>
                <a:cs typeface="Times New Roman" pitchFamily="18" charset="0"/>
              </a:rPr>
              <a:t> </a:t>
            </a:r>
            <a:r>
              <a:rPr lang="ru-RU" sz="3200" dirty="0" err="1">
                <a:solidFill>
                  <a:srgbClr val="FF0000"/>
                </a:solidFill>
                <a:latin typeface="Times New Roman" pitchFamily="18" charset="0"/>
                <a:cs typeface="Times New Roman" pitchFamily="18" charset="0"/>
              </a:rPr>
              <a:t>оссификация</a:t>
            </a:r>
            <a:r>
              <a:rPr lang="ru-RU" sz="3200" dirty="0" smtClean="0">
                <a:solidFill>
                  <a:srgbClr val="FF0000"/>
                </a:solidFill>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49204" y="963505"/>
            <a:ext cx="10793141" cy="3493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lnSpc>
                <a:spcPts val="3400"/>
              </a:lnSpc>
              <a:spcBef>
                <a:spcPts val="1200"/>
              </a:spcBef>
              <a:defRPr sz="1466">
                <a:latin typeface="Arial"/>
                <a:ea typeface="Arial"/>
                <a:cs typeface="Arial"/>
                <a:sym typeface="Arial"/>
              </a:defRPr>
            </a:pPr>
            <a:r>
              <a:rPr lang="ru-RU" sz="2400" dirty="0" smtClean="0">
                <a:latin typeface="Times New Roman" pitchFamily="18" charset="0"/>
                <a:cs typeface="Times New Roman" pitchFamily="18" charset="0"/>
                <a:sym typeface="Arial"/>
              </a:rPr>
              <a:t>С </a:t>
            </a:r>
            <a:r>
              <a:rPr lang="ru-RU" sz="2400" dirty="0" err="1" smtClean="0">
                <a:latin typeface="Times New Roman" pitchFamily="18" charset="0"/>
                <a:cs typeface="Times New Roman" pitchFamily="18" charset="0"/>
                <a:sym typeface="Arial"/>
              </a:rPr>
              <a:t>бөлімі</a:t>
            </a:r>
            <a:endParaRPr lang="ru-RU" sz="2400" dirty="0" smtClean="0">
              <a:latin typeface="Times New Roman" pitchFamily="18" charset="0"/>
              <a:cs typeface="Times New Roman" pitchFamily="18" charset="0"/>
              <a:sym typeface="Arial"/>
            </a:endParaRPr>
          </a:p>
          <a:p>
            <a:pPr algn="just"/>
            <a:r>
              <a:rPr lang="ru-RU" sz="2400" dirty="0" smtClean="0">
                <a:latin typeface="Times New Roman" pitchFamily="18" charset="0"/>
                <a:cs typeface="Times New Roman" pitchFamily="18" charset="0"/>
              </a:rPr>
              <a:t>8-жасар Сандра </a:t>
            </a:r>
            <a:r>
              <a:rPr lang="ru-RU" sz="2400" dirty="0" err="1" smtClean="0">
                <a:latin typeface="Times New Roman" pitchFamily="18" charset="0"/>
                <a:cs typeface="Times New Roman" pitchFamily="18" charset="0"/>
              </a:rPr>
              <a:t>жол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көлік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апатында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аяғын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сындырып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алады</a:t>
            </a:r>
            <a:r>
              <a:rPr lang="ru-RU" sz="2400" dirty="0" smtClean="0">
                <a:latin typeface="Times New Roman" pitchFamily="18" charset="0"/>
                <a:cs typeface="Times New Roman" pitchFamily="18" charset="0"/>
              </a:rPr>
              <a:t>.  Рентген </a:t>
            </a:r>
            <a:r>
              <a:rPr lang="ru-RU" sz="2400" dirty="0" err="1" smtClean="0">
                <a:latin typeface="Times New Roman" pitchFamily="18" charset="0"/>
                <a:cs typeface="Times New Roman" pitchFamily="18" charset="0"/>
              </a:rPr>
              <a:t>суретінде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жақ</a:t>
            </a:r>
            <a:r>
              <a:rPr lang="ru-RU" sz="2400" dirty="0" smtClean="0">
                <a:latin typeface="Times New Roman" pitchFamily="18" charset="0"/>
                <a:cs typeface="Times New Roman" pitchFamily="18" charset="0"/>
              </a:rPr>
              <a:t> сан </a:t>
            </a:r>
            <a:r>
              <a:rPr lang="ru-RU" sz="2400" dirty="0" err="1" smtClean="0">
                <a:latin typeface="Times New Roman" pitchFamily="18" charset="0"/>
                <a:cs typeface="Times New Roman" pitchFamily="18" charset="0"/>
              </a:rPr>
              <a:t>сүйегінің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эпифизарлы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табақша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бөілімінен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сынғаны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анықталды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Сүйек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сынығы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уақыт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келе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жазыла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бастайды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жылдан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кейін</a:t>
            </a:r>
            <a:r>
              <a:rPr lang="ru-RU" sz="2400" dirty="0" smtClean="0">
                <a:latin typeface="Times New Roman" pitchFamily="18" charset="0"/>
                <a:cs typeface="Times New Roman" pitchFamily="18" charset="0"/>
              </a:rPr>
              <a:t> Сара </a:t>
            </a:r>
            <a:r>
              <a:rPr lang="ru-RU" sz="2400" dirty="0" err="1" smtClean="0">
                <a:latin typeface="Times New Roman" pitchFamily="18" charset="0"/>
                <a:cs typeface="Times New Roman" pitchFamily="18" charset="0"/>
              </a:rPr>
              <a:t>өзінің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аяғынан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шама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екендігін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байқайды</a:t>
            </a:r>
            <a:r>
              <a:rPr lang="ru-RU" sz="2400" dirty="0" smtClean="0">
                <a:latin typeface="Times New Roman" pitchFamily="18" charset="0"/>
                <a:cs typeface="Times New Roman" pitchFamily="18" charset="0"/>
              </a:rPr>
              <a:t>.</a:t>
            </a:r>
          </a:p>
          <a:p>
            <a:pPr marL="457200" indent="-457200" algn="just">
              <a:buFont typeface="+mj-lt"/>
              <a:buAutoNum type="arabicPeriod"/>
            </a:pPr>
            <a:r>
              <a:rPr lang="ru-RU" sz="2400" dirty="0" err="1" smtClean="0">
                <a:latin typeface="Times New Roman" pitchFamily="18" charset="0"/>
                <a:cs typeface="Times New Roman" pitchFamily="18" charset="0"/>
              </a:rPr>
              <a:t>Сандраның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аяғының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ұзындығы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жағынан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бәрәнен айырмашылығын немен түсіндіруге болады? </a:t>
            </a:r>
          </a:p>
          <a:p>
            <a:pPr marL="457200" indent="-457200" algn="just">
              <a:buFont typeface="+mj-lt"/>
              <a:buAutoNum type="arabicPeriod"/>
            </a:pPr>
            <a:r>
              <a:rPr lang="kk-KZ" sz="2400" dirty="0" smtClean="0">
                <a:latin typeface="Times New Roman" pitchFamily="18" charset="0"/>
                <a:cs typeface="Times New Roman" pitchFamily="18" charset="0"/>
              </a:rPr>
              <a:t>А бөлімінде айтылып сипатталған жарыспен байланыстырып </a:t>
            </a:r>
          </a:p>
          <a:p>
            <a:pPr algn="just"/>
            <a:r>
              <a:rPr lang="kk-KZ"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     Сараның жағдайын түсіндіріп беріңіздер?   </a:t>
            </a:r>
            <a:endParaRPr sz="1200" b="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542" y="3821311"/>
            <a:ext cx="3078162"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98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556174" y="185703"/>
            <a:ext cx="11230556" cy="756402"/>
          </a:xfrm>
          <a:prstGeom prst="rect">
            <a:avLst/>
          </a:prstGeom>
        </p:spPr>
        <p:txBody>
          <a:bodyPr lIns="45718" tIns="45718" rIns="45718" bIns="45718" anchor="b">
            <a:noAutofit/>
          </a:bodyPr>
          <a:lstStyle>
            <a:lvl1pPr algn="ctr" defTabSz="841247">
              <a:defRPr sz="2400" b="1">
                <a:latin typeface="Georgia"/>
                <a:ea typeface="Georgia"/>
                <a:cs typeface="Georgia"/>
                <a:sym typeface="Georgia"/>
              </a:defRPr>
            </a:lvl1pPr>
          </a:lstStyle>
          <a:p>
            <a:r>
              <a:rPr lang="ru-RU" sz="3200" dirty="0" err="1">
                <a:solidFill>
                  <a:srgbClr val="FF0000"/>
                </a:solidFill>
                <a:latin typeface="Times New Roman" pitchFamily="18" charset="0"/>
                <a:cs typeface="Times New Roman" pitchFamily="18" charset="0"/>
              </a:rPr>
              <a:t>Шағын</a:t>
            </a:r>
            <a:r>
              <a:rPr lang="ru-RU" sz="3200" dirty="0">
                <a:solidFill>
                  <a:srgbClr val="FF0000"/>
                </a:solidFill>
                <a:latin typeface="Times New Roman" pitchFamily="18" charset="0"/>
                <a:cs typeface="Times New Roman" pitchFamily="18" charset="0"/>
              </a:rPr>
              <a:t> – кейс «</a:t>
            </a:r>
            <a:r>
              <a:rPr lang="ru-RU" sz="3200" dirty="0" err="1">
                <a:solidFill>
                  <a:srgbClr val="FF0000"/>
                </a:solidFill>
                <a:latin typeface="Times New Roman" pitchFamily="18" charset="0"/>
                <a:cs typeface="Times New Roman" pitchFamily="18" charset="0"/>
              </a:rPr>
              <a:t>Эндохондриальды</a:t>
            </a:r>
            <a:r>
              <a:rPr lang="ru-RU" sz="3200" dirty="0">
                <a:solidFill>
                  <a:srgbClr val="FF0000"/>
                </a:solidFill>
                <a:latin typeface="Times New Roman" pitchFamily="18" charset="0"/>
                <a:cs typeface="Times New Roman" pitchFamily="18" charset="0"/>
              </a:rPr>
              <a:t> </a:t>
            </a:r>
            <a:r>
              <a:rPr lang="ru-RU" sz="3200" dirty="0" err="1">
                <a:solidFill>
                  <a:srgbClr val="FF0000"/>
                </a:solidFill>
                <a:latin typeface="Times New Roman" pitchFamily="18" charset="0"/>
                <a:cs typeface="Times New Roman" pitchFamily="18" charset="0"/>
              </a:rPr>
              <a:t>оссификация</a:t>
            </a:r>
            <a:r>
              <a:rPr lang="ru-RU" sz="3200" dirty="0">
                <a:solidFill>
                  <a:srgbClr val="FF0000"/>
                </a:solidFill>
                <a:latin typeface="Times New Roman" pitchFamily="18" charset="0"/>
                <a:cs typeface="Times New Roman" pitchFamily="18" charset="0"/>
              </a:rPr>
              <a:t>»</a:t>
            </a:r>
            <a:endParaRPr lang="ru-RU" sz="3200" dirty="0"/>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630072" y="1123118"/>
            <a:ext cx="10793141" cy="3123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lnSpc>
                <a:spcPts val="3400"/>
              </a:lnSpc>
              <a:spcBef>
                <a:spcPts val="1200"/>
              </a:spcBef>
              <a:defRPr sz="1466">
                <a:latin typeface="Arial"/>
                <a:ea typeface="Arial"/>
                <a:cs typeface="Arial"/>
                <a:sym typeface="Arial"/>
              </a:defRPr>
            </a:pPr>
            <a:r>
              <a:rPr lang="en-US" sz="2400" dirty="0" smtClean="0">
                <a:latin typeface="Times New Roman" pitchFamily="18" charset="0"/>
                <a:cs typeface="Times New Roman" pitchFamily="18" charset="0"/>
                <a:sym typeface="Arial"/>
              </a:rPr>
              <a:t>D</a:t>
            </a:r>
            <a:r>
              <a:rPr lang="kk-KZ" sz="2400" dirty="0" smtClean="0">
                <a:latin typeface="Times New Roman" pitchFamily="18" charset="0"/>
                <a:cs typeface="Times New Roman" pitchFamily="18" charset="0"/>
                <a:sym typeface="Arial"/>
              </a:rPr>
              <a:t> бөлімі</a:t>
            </a:r>
            <a:endParaRPr lang="ru-RU" sz="2400" dirty="0" smtClean="0">
              <a:latin typeface="Times New Roman" pitchFamily="18" charset="0"/>
              <a:cs typeface="Times New Roman" pitchFamily="18" charset="0"/>
              <a:sym typeface="Arial"/>
            </a:endParaRPr>
          </a:p>
          <a:p>
            <a:pPr algn="just"/>
            <a:r>
              <a:rPr lang="ru-RU" sz="2400" dirty="0" smtClean="0">
                <a:latin typeface="Times New Roman" pitchFamily="18" charset="0"/>
                <a:cs typeface="Times New Roman" pitchFamily="18" charset="0"/>
              </a:rPr>
              <a:t>20-жасар </a:t>
            </a:r>
            <a:r>
              <a:rPr lang="ru-RU" sz="2400" dirty="0">
                <a:latin typeface="Times New Roman" pitchFamily="18" charset="0"/>
                <a:cs typeface="Times New Roman" pitchFamily="18" charset="0"/>
              </a:rPr>
              <a:t>Сандра </a:t>
            </a:r>
            <a:r>
              <a:rPr lang="ru-RU" sz="2400" dirty="0" err="1" smtClean="0">
                <a:latin typeface="Times New Roman" pitchFamily="18" charset="0"/>
                <a:cs typeface="Times New Roman" pitchFamily="18" charset="0"/>
              </a:rPr>
              <a:t>өзінің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аяқтарын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ойлап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уайымдай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бастады</a:t>
            </a:r>
            <a:r>
              <a:rPr lang="ru-RU" sz="2400" dirty="0" smtClean="0">
                <a:latin typeface="Times New Roman" pitchFamily="18" charset="0"/>
                <a:cs typeface="Times New Roman" pitchFamily="18" charset="0"/>
              </a:rPr>
              <a:t>. Оны </a:t>
            </a:r>
            <a:r>
              <a:rPr lang="ru-RU" sz="2400" dirty="0" err="1" smtClean="0">
                <a:latin typeface="Times New Roman" pitchFamily="18" charset="0"/>
                <a:cs typeface="Times New Roman" pitchFamily="18" charset="0"/>
              </a:rPr>
              <a:t>оң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аяғына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қарағанда</a:t>
            </a:r>
            <a:r>
              <a:rPr lang="ru-RU" sz="2400" dirty="0" smtClean="0">
                <a:latin typeface="Times New Roman" pitchFamily="18" charset="0"/>
                <a:cs typeface="Times New Roman" pitchFamily="18" charset="0"/>
              </a:rPr>
              <a:t> ары </a:t>
            </a:r>
            <a:r>
              <a:rPr lang="ru-RU" sz="2400" dirty="0" err="1" smtClean="0">
                <a:latin typeface="Times New Roman" pitchFamily="18" charset="0"/>
                <a:cs typeface="Times New Roman" pitchFamily="18" charset="0"/>
              </a:rPr>
              <a:t>қарай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өсуін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жалғасырама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сұрақ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мазалай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бастады</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Ә</a:t>
            </a:r>
            <a:r>
              <a:rPr lang="ru-RU" sz="2400" dirty="0" err="1" smtClean="0">
                <a:latin typeface="Times New Roman" pitchFamily="18" charset="0"/>
                <a:cs typeface="Times New Roman" pitchFamily="18" charset="0"/>
              </a:rPr>
              <a:t>р</a:t>
            </a:r>
            <a:r>
              <a:rPr lang="ru-RU" sz="2400" dirty="0" smtClean="0">
                <a:latin typeface="Times New Roman" pitchFamily="18" charset="0"/>
                <a:cs typeface="Times New Roman" pitchFamily="18" charset="0"/>
              </a:rPr>
              <a:t> сан </a:t>
            </a:r>
            <a:r>
              <a:rPr lang="ru-RU" sz="2400" dirty="0" err="1" smtClean="0">
                <a:latin typeface="Times New Roman" pitchFamily="18" charset="0"/>
                <a:cs typeface="Times New Roman" pitchFamily="18" charset="0"/>
              </a:rPr>
              <a:t>сүйегіне</a:t>
            </a:r>
            <a:r>
              <a:rPr lang="ru-RU" sz="2400" dirty="0" smtClean="0">
                <a:latin typeface="Times New Roman" pitchFamily="18" charset="0"/>
                <a:cs typeface="Times New Roman" pitchFamily="18" charset="0"/>
              </a:rPr>
              <a:t> рентген </a:t>
            </a:r>
            <a:r>
              <a:rPr lang="ru-RU" sz="2400" dirty="0" err="1" smtClean="0">
                <a:latin typeface="Times New Roman" pitchFamily="18" charset="0"/>
                <a:cs typeface="Times New Roman" pitchFamily="18" charset="0"/>
              </a:rPr>
              <a:t>жасаған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дәрігерден</a:t>
            </a:r>
            <a:r>
              <a:rPr lang="ru-RU" sz="2400" dirty="0">
                <a:latin typeface="Times New Roman" pitchFamily="18" charset="0"/>
                <a:cs typeface="Times New Roman" pitchFamily="18" charset="0"/>
              </a:rPr>
              <a:t> Сандра </a:t>
            </a:r>
            <a:r>
              <a:rPr lang="ru-RU" sz="2400" dirty="0" err="1">
                <a:latin typeface="Times New Roman" pitchFamily="18" charset="0"/>
                <a:cs typeface="Times New Roman" pitchFamily="18" charset="0"/>
              </a:rPr>
              <a:t>кеңес</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алды</a:t>
            </a:r>
            <a:r>
              <a:rPr lang="ru-RU" sz="2400" dirty="0" smtClean="0">
                <a:latin typeface="Times New Roman" pitchFamily="18" charset="0"/>
                <a:cs typeface="Times New Roman" pitchFamily="18" charset="0"/>
              </a:rPr>
              <a:t>. Рентген </a:t>
            </a:r>
            <a:r>
              <a:rPr lang="ru-RU" sz="2400" dirty="0" err="1" smtClean="0">
                <a:latin typeface="Times New Roman" pitchFamily="18" charset="0"/>
                <a:cs typeface="Times New Roman" pitchFamily="18" charset="0"/>
              </a:rPr>
              <a:t>жасап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нәтижесін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алғаннан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кейін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дәрігер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Сандраға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өзінің</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ө</a:t>
            </a:r>
            <a:r>
              <a:rPr lang="ru-RU" sz="2400" dirty="0" err="1" smtClean="0">
                <a:latin typeface="Times New Roman" pitchFamily="18" charset="0"/>
                <a:cs typeface="Times New Roman" pitchFamily="18" charset="0"/>
              </a:rPr>
              <a:t>су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жеткендігін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айтты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аяғының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ұзындық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айырмашылығын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күтпеу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керектігін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түсіндірді</a:t>
            </a:r>
            <a:r>
              <a:rPr lang="ru-RU" sz="2400" dirty="0" smtClean="0">
                <a:latin typeface="Times New Roman" pitchFamily="18" charset="0"/>
                <a:cs typeface="Times New Roman" pitchFamily="18" charset="0"/>
              </a:rPr>
              <a:t>.</a:t>
            </a:r>
          </a:p>
          <a:p>
            <a:pPr marL="457200" indent="-457200" algn="just">
              <a:buFont typeface="+mj-lt"/>
              <a:buAutoNum type="arabicPeriod"/>
            </a:pPr>
            <a:r>
              <a:rPr lang="ru-RU" sz="2400" dirty="0" err="1" smtClean="0">
                <a:latin typeface="Times New Roman" pitchFamily="18" charset="0"/>
                <a:cs typeface="Times New Roman" pitchFamily="18" charset="0"/>
              </a:rPr>
              <a:t>Дәрігер</a:t>
            </a:r>
            <a:r>
              <a:rPr lang="ru-RU" sz="2400" dirty="0" smtClean="0">
                <a:latin typeface="Times New Roman" pitchFamily="18" charset="0"/>
                <a:cs typeface="Times New Roman" pitchFamily="18" charset="0"/>
              </a:rPr>
              <a:t> рентген </a:t>
            </a:r>
            <a:r>
              <a:rPr lang="ru-RU" sz="2400" dirty="0" err="1" smtClean="0">
                <a:latin typeface="Times New Roman" pitchFamily="18" charset="0"/>
                <a:cs typeface="Times New Roman" pitchFamily="18" charset="0"/>
              </a:rPr>
              <a:t>суретіне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Сандраның</a:t>
            </a:r>
            <a:r>
              <a:rPr lang="ru-RU" sz="2400" dirty="0" smtClean="0">
                <a:latin typeface="Times New Roman" pitchFamily="18" charset="0"/>
                <a:cs typeface="Times New Roman" pitchFamily="18" charset="0"/>
              </a:rPr>
              <a:t> </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бойының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өсу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деңгейіне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жеткендігін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қалай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анықтады</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933" y="3577291"/>
            <a:ext cx="3078162"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66270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1733702" y="248333"/>
            <a:ext cx="8961992" cy="756402"/>
          </a:xfrm>
          <a:prstGeom prst="rect">
            <a:avLst/>
          </a:prstGeom>
        </p:spPr>
        <p:txBody>
          <a:bodyPr lIns="45718" tIns="45718" rIns="45718" bIns="45718" anchor="b">
            <a:normAutofit/>
          </a:bodyPr>
          <a:lstStyle>
            <a:lvl1pPr algn="ctr" defTabSz="841247">
              <a:defRPr sz="2400" b="1">
                <a:latin typeface="Georgia"/>
                <a:ea typeface="Georgia"/>
                <a:cs typeface="Georgia"/>
                <a:sym typeface="Georgia"/>
              </a:defRPr>
            </a:lvl1pPr>
          </a:lstStyle>
          <a:p>
            <a:pPr defTabSz="457200">
              <a:lnSpc>
                <a:spcPts val="3400"/>
              </a:lnSpc>
              <a:spcBef>
                <a:spcPts val="1200"/>
              </a:spcBef>
              <a:defRPr sz="1466">
                <a:latin typeface="Arial"/>
                <a:ea typeface="Arial"/>
                <a:cs typeface="Arial"/>
                <a:sym typeface="Arial"/>
              </a:defRPr>
            </a:pPr>
            <a:r>
              <a:rPr lang="ru-RU" sz="3200" dirty="0" smtClean="0">
                <a:solidFill>
                  <a:srgbClr val="FF0000"/>
                </a:solidFill>
                <a:latin typeface="Times New Roman" pitchFamily="18" charset="0"/>
                <a:cs typeface="Times New Roman" pitchFamily="18" charset="0"/>
                <a:sym typeface="Arial"/>
              </a:rPr>
              <a:t>СҮЙЕК ТІНІНІҢ ФИЗИОЛОГИЯСЫ </a:t>
            </a:r>
            <a:endParaRPr lang="ru-RU" sz="3200" dirty="0">
              <a:solidFill>
                <a:srgbClr val="FF0000"/>
              </a:solidFill>
              <a:latin typeface="Times New Roman" pitchFamily="18" charset="0"/>
              <a:cs typeface="Times New Roman" pitchFamily="18" charset="0"/>
              <a:sym typeface="Arial"/>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61730" y="1368345"/>
            <a:ext cx="11312736" cy="2780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r>
              <a:rPr lang="ru-RU" sz="2400" b="1" dirty="0" err="1" smtClean="0">
                <a:latin typeface="Times New Roman" pitchFamily="18" charset="0"/>
                <a:cs typeface="Times New Roman" pitchFamily="18" charset="0"/>
                <a:sym typeface="Arial"/>
              </a:rPr>
              <a:t>Жетілген</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сүйек</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метоболикалық</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белсенді</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ағза</a:t>
            </a:r>
            <a:r>
              <a:rPr lang="ru-RU" sz="2400" b="1" dirty="0" smtClean="0">
                <a:latin typeface="Times New Roman" pitchFamily="18" charset="0"/>
                <a:cs typeface="Times New Roman" pitchFamily="18" charset="0"/>
                <a:sym typeface="Arial"/>
              </a:rPr>
              <a:t>. </a:t>
            </a:r>
            <a:endParaRPr lang="ru-RU" sz="2400" b="1" dirty="0">
              <a:latin typeface="Times New Roman" pitchFamily="18" charset="0"/>
              <a:cs typeface="Times New Roman" pitchFamily="18" charset="0"/>
              <a:sym typeface="Arial"/>
            </a:endParaRPr>
          </a:p>
          <a:p>
            <a:pPr algn="just" defTabSz="457200">
              <a:spcBef>
                <a:spcPts val="1200"/>
              </a:spcBef>
              <a:defRPr sz="1466">
                <a:latin typeface="Arial"/>
                <a:ea typeface="Arial"/>
                <a:cs typeface="Arial"/>
                <a:sym typeface="Arial"/>
              </a:defRPr>
            </a:pPr>
            <a:r>
              <a:rPr lang="ru-RU" sz="2400" b="1" dirty="0" err="1" smtClean="0">
                <a:latin typeface="Times New Roman" pitchFamily="18" charset="0"/>
                <a:cs typeface="Times New Roman" pitchFamily="18" charset="0"/>
                <a:sym typeface="Arial"/>
              </a:rPr>
              <a:t>Өзінің</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өсуіне</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және</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қайта</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құрылуына</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ықпал</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етеді</a:t>
            </a:r>
            <a:r>
              <a:rPr lang="ru-RU" sz="2400" b="1" dirty="0" smtClean="0">
                <a:latin typeface="Times New Roman" pitchFamily="18" charset="0"/>
                <a:cs typeface="Times New Roman" pitchFamily="18" charset="0"/>
                <a:sym typeface="Arial"/>
              </a:rPr>
              <a:t>. </a:t>
            </a:r>
            <a:endParaRPr lang="ru-RU" sz="2400" b="1" dirty="0">
              <a:latin typeface="Times New Roman" pitchFamily="18" charset="0"/>
              <a:cs typeface="Times New Roman" pitchFamily="18" charset="0"/>
              <a:sym typeface="Arial"/>
            </a:endParaRPr>
          </a:p>
          <a:p>
            <a:pPr algn="just" defTabSz="457200">
              <a:spcBef>
                <a:spcPts val="1200"/>
              </a:spcBef>
              <a:defRPr sz="1466">
                <a:latin typeface="Arial"/>
                <a:ea typeface="Arial"/>
                <a:cs typeface="Arial"/>
                <a:sym typeface="Arial"/>
              </a:defRPr>
            </a:pPr>
            <a:r>
              <a:rPr lang="ru-RU" sz="2400" b="1" dirty="0" err="1" smtClean="0">
                <a:latin typeface="Times New Roman" pitchFamily="18" charset="0"/>
                <a:cs typeface="Times New Roman" pitchFamily="18" charset="0"/>
                <a:sym typeface="Arial"/>
              </a:rPr>
              <a:t>Дененің</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басқа</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бөліктеріне</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тін</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сұйықтықтарымен</a:t>
            </a:r>
            <a:r>
              <a:rPr lang="ru-RU" sz="2400" b="1" dirty="0" smtClean="0">
                <a:latin typeface="Times New Roman" pitchFamily="18" charset="0"/>
                <a:cs typeface="Times New Roman" pitchFamily="18" charset="0"/>
                <a:sym typeface="Arial"/>
              </a:rPr>
              <a:t> минерал </a:t>
            </a:r>
            <a:r>
              <a:rPr lang="ru-RU" sz="2400" b="1" dirty="0" err="1" smtClean="0">
                <a:latin typeface="Times New Roman" pitchFamily="18" charset="0"/>
                <a:cs typeface="Times New Roman" pitchFamily="18" charset="0"/>
                <a:sym typeface="Arial"/>
              </a:rPr>
              <a:t>алмасу</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үрдісі</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жолымен</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терең</a:t>
            </a:r>
            <a:r>
              <a:rPr lang="ru-RU" sz="2400" b="1" dirty="0" smtClean="0">
                <a:latin typeface="Times New Roman" pitchFamily="18" charset="0"/>
                <a:cs typeface="Times New Roman" pitchFamily="18" charset="0"/>
                <a:sym typeface="Arial"/>
              </a:rPr>
              <a:t> </a:t>
            </a:r>
            <a:r>
              <a:rPr lang="ru-RU" sz="2400" b="1" dirty="0" err="1">
                <a:latin typeface="Times New Roman" pitchFamily="18" charset="0"/>
                <a:cs typeface="Times New Roman" pitchFamily="18" charset="0"/>
                <a:sym typeface="Arial"/>
              </a:rPr>
              <a:t>ә</a:t>
            </a:r>
            <a:r>
              <a:rPr lang="ru-RU" sz="2400" b="1" dirty="0" err="1" smtClean="0">
                <a:latin typeface="Times New Roman" pitchFamily="18" charset="0"/>
                <a:cs typeface="Times New Roman" pitchFamily="18" charset="0"/>
                <a:sym typeface="Arial"/>
              </a:rPr>
              <a:t>серін</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тигізеді</a:t>
            </a:r>
            <a:r>
              <a:rPr lang="ru-RU" sz="2400" b="1" dirty="0" smtClean="0">
                <a:latin typeface="Times New Roman" pitchFamily="18" charset="0"/>
                <a:cs typeface="Times New Roman" pitchFamily="18" charset="0"/>
                <a:sym typeface="Arial"/>
              </a:rPr>
              <a:t>. </a:t>
            </a:r>
          </a:p>
          <a:p>
            <a:pPr algn="just" defTabSz="457200">
              <a:spcBef>
                <a:spcPts val="1200"/>
              </a:spcBef>
              <a:defRPr sz="1466">
                <a:latin typeface="Arial"/>
                <a:ea typeface="Arial"/>
                <a:cs typeface="Arial"/>
                <a:sym typeface="Arial"/>
              </a:defRPr>
            </a:pPr>
            <a:r>
              <a:rPr lang="ru-RU" sz="2400" b="1" dirty="0" err="1" smtClean="0">
                <a:latin typeface="Times New Roman" pitchFamily="18" charset="0"/>
                <a:cs typeface="Times New Roman" pitchFamily="18" charset="0"/>
                <a:sym typeface="Arial"/>
              </a:rPr>
              <a:t>Қаңқада</a:t>
            </a:r>
            <a:r>
              <a:rPr lang="ru-RU" sz="2400" b="1" dirty="0" smtClean="0">
                <a:latin typeface="Times New Roman" pitchFamily="18" charset="0"/>
                <a:cs typeface="Times New Roman" pitchFamily="18" charset="0"/>
                <a:sym typeface="Arial"/>
              </a:rPr>
              <a:t> кальций </a:t>
            </a:r>
            <a:r>
              <a:rPr lang="ru-RU" sz="2400" b="1" dirty="0" err="1" smtClean="0">
                <a:latin typeface="Times New Roman" pitchFamily="18" charset="0"/>
                <a:cs typeface="Times New Roman" pitchFamily="18" charset="0"/>
                <a:sym typeface="Arial"/>
              </a:rPr>
              <a:t>алмасуының</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бұзылысы</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басқа</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ағза</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жүйесінің</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бұзылысына</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алып</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келеді</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әсіресе</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жүйке</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жүйесінің</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және</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бұлшық</a:t>
            </a:r>
            <a:r>
              <a:rPr lang="ru-RU" sz="2400" b="1" dirty="0" smtClean="0">
                <a:latin typeface="Times New Roman" pitchFamily="18" charset="0"/>
                <a:cs typeface="Times New Roman" pitchFamily="18" charset="0"/>
                <a:sym typeface="Arial"/>
              </a:rPr>
              <a:t> </a:t>
            </a:r>
            <a:r>
              <a:rPr lang="ru-RU" sz="2400" b="1" dirty="0" err="1" smtClean="0">
                <a:latin typeface="Times New Roman" pitchFamily="18" charset="0"/>
                <a:cs typeface="Times New Roman" pitchFamily="18" charset="0"/>
                <a:sym typeface="Arial"/>
              </a:rPr>
              <a:t>еттің</a:t>
            </a:r>
            <a:endParaRPr lang="ru-RU" sz="2400" b="1" dirty="0">
              <a:latin typeface="Times New Roman" pitchFamily="18" charset="0"/>
              <a:cs typeface="Times New Roman" pitchFamily="18" charset="0"/>
              <a:sym typeface="Arial"/>
            </a:endParaRPr>
          </a:p>
        </p:txBody>
      </p:sp>
      <p:pic>
        <p:nvPicPr>
          <p:cNvPr id="9218" name="Picture 2" descr="C:\Users\USER\Desktop\РИСУНКИ\ҚАҢҚА\строение и своиство кост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535" y="4032219"/>
            <a:ext cx="38195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2221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1637102" y="110546"/>
            <a:ext cx="8961992" cy="553333"/>
          </a:xfrm>
          <a:prstGeom prst="rect">
            <a:avLst/>
          </a:prstGeom>
        </p:spPr>
        <p:txBody>
          <a:bodyPr lIns="45718" tIns="45718" rIns="45718" bIns="45718" anchor="b">
            <a:normAutofit/>
          </a:bodyPr>
          <a:lstStyle>
            <a:lvl1pPr algn="ctr" defTabSz="841247">
              <a:defRPr sz="2400" b="1">
                <a:latin typeface="Georgia"/>
                <a:ea typeface="Georgia"/>
                <a:cs typeface="Georgia"/>
                <a:sym typeface="Georgia"/>
              </a:defRPr>
            </a:lvl1pPr>
          </a:lstStyle>
          <a:p>
            <a:pPr defTabSz="457200">
              <a:lnSpc>
                <a:spcPts val="3400"/>
              </a:lnSpc>
              <a:spcBef>
                <a:spcPts val="1200"/>
              </a:spcBef>
              <a:defRPr sz="1466">
                <a:latin typeface="Arial"/>
                <a:ea typeface="Arial"/>
                <a:cs typeface="Arial"/>
                <a:sym typeface="Arial"/>
              </a:defRPr>
            </a:pPr>
            <a:r>
              <a:rPr lang="ru-RU" sz="3200" dirty="0" err="1">
                <a:solidFill>
                  <a:srgbClr val="FF0000"/>
                </a:solidFill>
                <a:latin typeface="Times New Roman" pitchFamily="18" charset="0"/>
                <a:cs typeface="Times New Roman" pitchFamily="18" charset="0"/>
              </a:rPr>
              <a:t>Минералды</a:t>
            </a:r>
            <a:r>
              <a:rPr lang="ru-RU" sz="3200" dirty="0">
                <a:solidFill>
                  <a:srgbClr val="FF0000"/>
                </a:solidFill>
                <a:latin typeface="Times New Roman" pitchFamily="18" charset="0"/>
                <a:cs typeface="Times New Roman" pitchFamily="18" charset="0"/>
              </a:rPr>
              <a:t> </a:t>
            </a:r>
            <a:r>
              <a:rPr lang="ru-RU" sz="3200" dirty="0" err="1">
                <a:solidFill>
                  <a:srgbClr val="FF0000"/>
                </a:solidFill>
                <a:latin typeface="Times New Roman" pitchFamily="18" charset="0"/>
                <a:cs typeface="Times New Roman" pitchFamily="18" charset="0"/>
              </a:rPr>
              <a:t>тұндыру</a:t>
            </a:r>
            <a:r>
              <a:rPr lang="ru-RU" sz="3200" dirty="0">
                <a:solidFill>
                  <a:srgbClr val="FF0000"/>
                </a:solidFill>
                <a:latin typeface="Times New Roman" pitchFamily="18" charset="0"/>
                <a:cs typeface="Times New Roman" pitchFamily="18" charset="0"/>
              </a:rPr>
              <a:t> </a:t>
            </a:r>
            <a:r>
              <a:rPr lang="ru-RU" sz="3200" dirty="0" err="1">
                <a:solidFill>
                  <a:srgbClr val="FF0000"/>
                </a:solidFill>
                <a:latin typeface="Times New Roman" pitchFamily="18" charset="0"/>
                <a:cs typeface="Times New Roman" pitchFamily="18" charset="0"/>
              </a:rPr>
              <a:t>және</a:t>
            </a:r>
            <a:r>
              <a:rPr lang="ru-RU" sz="3200" dirty="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сорылу</a:t>
            </a:r>
            <a:endParaRPr lang="ru-RU" sz="3200" dirty="0">
              <a:solidFill>
                <a:srgbClr val="FF0000"/>
              </a:solidFill>
              <a:latin typeface="Times New Roman" pitchFamily="18" charset="0"/>
              <a:cs typeface="Times New Roman" pitchFamily="18" charset="0"/>
              <a:sym typeface="Arial"/>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61730" y="2522507"/>
            <a:ext cx="1131273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400" b="1" dirty="0">
              <a:latin typeface="Times New Roman" pitchFamily="18" charset="0"/>
              <a:cs typeface="Times New Roman" pitchFamily="18" charset="0"/>
              <a:sym typeface="Arial"/>
            </a:endParaRPr>
          </a:p>
        </p:txBody>
      </p:sp>
      <p:pic>
        <p:nvPicPr>
          <p:cNvPr id="9218" name="Picture 2" descr="C:\Users\USER\Desktop\РИСУНКИ\ҚАҢҚА\строение и своиство кост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535" y="4032219"/>
            <a:ext cx="3819525"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7912" y="699580"/>
            <a:ext cx="11496554" cy="5016758"/>
          </a:xfrm>
          <a:prstGeom prst="rect">
            <a:avLst/>
          </a:prstGeom>
        </p:spPr>
        <p:txBody>
          <a:bodyPr wrap="square">
            <a:spAutoFit/>
          </a:bodyPr>
          <a:lstStyle/>
          <a:p>
            <a:pPr algn="just"/>
            <a:r>
              <a:rPr lang="kk-KZ" sz="2000" b="1" dirty="0">
                <a:latin typeface="Times New Roman" pitchFamily="18" charset="0"/>
                <a:cs typeface="Times New Roman" pitchFamily="18" charset="0"/>
              </a:rPr>
              <a:t>М</a:t>
            </a:r>
            <a:r>
              <a:rPr lang="kk-KZ" sz="2000" b="1" dirty="0" smtClean="0">
                <a:latin typeface="Times New Roman" pitchFamily="18" charset="0"/>
                <a:cs typeface="Times New Roman" pitchFamily="18" charset="0"/>
              </a:rPr>
              <a:t>инералды </a:t>
            </a:r>
            <a:r>
              <a:rPr lang="kk-KZ" sz="2000" b="1" dirty="0">
                <a:latin typeface="Times New Roman" pitchFamily="18" charset="0"/>
                <a:cs typeface="Times New Roman" pitchFamily="18" charset="0"/>
              </a:rPr>
              <a:t>тұндыру (минералдану) </a:t>
            </a:r>
            <a:r>
              <a:rPr lang="kk-KZ" sz="2000" dirty="0">
                <a:latin typeface="Times New Roman" pitchFamily="18" charset="0"/>
                <a:cs typeface="Times New Roman" pitchFamily="18" charset="0"/>
              </a:rPr>
              <a:t>- қан плазмасынан кальций фосфаты және басқа иондар алынып, сүйек тініне түсетін кристалдану </a:t>
            </a:r>
            <a:r>
              <a:rPr lang="kk-KZ" sz="2000" dirty="0" smtClean="0">
                <a:latin typeface="Times New Roman" pitchFamily="18" charset="0"/>
                <a:cs typeface="Times New Roman" pitchFamily="18" charset="0"/>
              </a:rPr>
              <a:t>үрдісі</a:t>
            </a:r>
          </a:p>
          <a:p>
            <a:pPr marL="342900" indent="-342900" algn="just">
              <a:buFont typeface="Wingdings" pitchFamily="2" charset="2"/>
              <a:buChar char="§"/>
            </a:pPr>
            <a:r>
              <a:rPr lang="kk-KZ" sz="2000" dirty="0" smtClean="0">
                <a:latin typeface="Times New Roman" pitchFamily="18" charset="0"/>
                <a:cs typeface="Times New Roman" pitchFamily="18" charset="0"/>
              </a:rPr>
              <a:t>остеобласттар </a:t>
            </a:r>
            <a:r>
              <a:rPr lang="kk-KZ" sz="2000" dirty="0">
                <a:latin typeface="Times New Roman" pitchFamily="18" charset="0"/>
                <a:cs typeface="Times New Roman" pitchFamily="18" charset="0"/>
              </a:rPr>
              <a:t>остеонның ұзындығын спиральдайтын коллаген талшықтарын шығарады </a:t>
            </a:r>
            <a:endParaRPr lang="kk-KZ" sz="2000" dirty="0" smtClean="0">
              <a:latin typeface="Times New Roman" pitchFamily="18" charset="0"/>
              <a:cs typeface="Times New Roman" pitchFamily="18" charset="0"/>
            </a:endParaRPr>
          </a:p>
          <a:p>
            <a:pPr marL="342900" indent="-342900" algn="just">
              <a:buFont typeface="Wingdings" pitchFamily="2" charset="2"/>
              <a:buChar char="§"/>
            </a:pPr>
            <a:r>
              <a:rPr lang="kk-KZ" sz="2000" dirty="0" smtClean="0">
                <a:latin typeface="Times New Roman" pitchFamily="18" charset="0"/>
                <a:cs typeface="Times New Roman" pitchFamily="18" charset="0"/>
              </a:rPr>
              <a:t>талшықтар </a:t>
            </a:r>
            <a:r>
              <a:rPr lang="kk-KZ" sz="2000" dirty="0">
                <a:latin typeface="Times New Roman" pitchFamily="18" charset="0"/>
                <a:cs typeface="Times New Roman" pitchFamily="18" charset="0"/>
              </a:rPr>
              <a:t>матрицаны қатайтатын минералдарға </a:t>
            </a:r>
            <a:r>
              <a:rPr lang="kk-KZ" sz="2000" dirty="0" smtClean="0">
                <a:latin typeface="Times New Roman" pitchFamily="18" charset="0"/>
                <a:cs typeface="Times New Roman" pitchFamily="18" charset="0"/>
              </a:rPr>
              <a:t>айналады</a:t>
            </a:r>
            <a:r>
              <a:rPr lang="ru-RU" sz="2000" dirty="0" smtClean="0">
                <a:latin typeface="Times New Roman" pitchFamily="18" charset="0"/>
                <a:cs typeface="Times New Roman" pitchFamily="18" charset="0"/>
              </a:rPr>
              <a:t> </a:t>
            </a:r>
          </a:p>
          <a:p>
            <a:pPr marL="342900" indent="-342900" algn="just">
              <a:buFont typeface="Courier New" pitchFamily="49" charset="0"/>
              <a:buChar char="o"/>
            </a:pPr>
            <a:r>
              <a:rPr lang="ru-RU" sz="2000" dirty="0" err="1" smtClean="0">
                <a:latin typeface="Times New Roman" pitchFamily="18" charset="0"/>
                <a:cs typeface="Times New Roman" pitchFamily="18" charset="0"/>
              </a:rPr>
              <a:t>қан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плазмасынан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алынған</a:t>
            </a:r>
            <a:r>
              <a:rPr lang="ru-RU" sz="2000" dirty="0">
                <a:latin typeface="Times New Roman" pitchFamily="18" charset="0"/>
                <a:cs typeface="Times New Roman" pitchFamily="18" charset="0"/>
              </a:rPr>
              <a:t> кальций мен фосфат (гидроксиапатит) </a:t>
            </a:r>
            <a:r>
              <a:rPr lang="ru-RU" sz="2000" dirty="0" err="1">
                <a:latin typeface="Times New Roman" pitchFamily="18" charset="0"/>
                <a:cs typeface="Times New Roman" pitchFamily="18" charset="0"/>
              </a:rPr>
              <a:t>талшықтардың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бойына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жиналады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Font typeface="Courier New" pitchFamily="49" charset="0"/>
              <a:buChar char="o"/>
            </a:pPr>
            <a:r>
              <a:rPr lang="ru-RU" sz="2000" dirty="0">
                <a:latin typeface="Times New Roman" pitchFamily="18" charset="0"/>
                <a:cs typeface="Times New Roman" pitchFamily="18" charset="0"/>
              </a:rPr>
              <a:t>кальций мен фосфат </a:t>
            </a:r>
            <a:r>
              <a:rPr lang="ru-RU" sz="2000" dirty="0" err="1">
                <a:latin typeface="Times New Roman" pitchFamily="18" charset="0"/>
                <a:cs typeface="Times New Roman" pitchFamily="18" charset="0"/>
              </a:rPr>
              <a:t>ионының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концентрациясы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кристалдың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үшін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ерігіштік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өнімі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критикалық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мәнге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жетуі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керек</a:t>
            </a:r>
            <a:r>
              <a:rPr lang="ru-RU" sz="2000" dirty="0" smtClean="0">
                <a:latin typeface="Times New Roman" pitchFamily="18" charset="0"/>
                <a:cs typeface="Times New Roman" pitchFamily="18" charset="0"/>
              </a:rPr>
              <a:t> </a:t>
            </a:r>
          </a:p>
          <a:p>
            <a:pPr marL="342900" indent="-342900" algn="just">
              <a:buFont typeface="Courier New" pitchFamily="49" charset="0"/>
              <a:buChar char="o"/>
            </a:pPr>
            <a:r>
              <a:rPr lang="ru-RU" sz="2000" dirty="0" err="1" smtClean="0">
                <a:latin typeface="Times New Roman" pitchFamily="18" charset="0"/>
                <a:cs typeface="Times New Roman" pitchFamily="18" charset="0"/>
              </a:rPr>
              <a:t>көптеген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тіндерде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бермейтін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ингибиторлар</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сондықтан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кальцийленбейді</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Font typeface="Courier New" pitchFamily="49" charset="0"/>
              <a:buChar char="o"/>
            </a:pPr>
            <a:r>
              <a:rPr lang="ru-RU" sz="2000" dirty="0" err="1" smtClean="0">
                <a:latin typeface="Times New Roman" pitchFamily="18" charset="0"/>
                <a:cs typeface="Times New Roman" pitchFamily="18" charset="0"/>
              </a:rPr>
              <a:t>остеобласттар</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ингибиторларды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бейтараптандырады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сүйек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матрицасында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тұздардың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түзілуіне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береді</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Font typeface="Courier New" pitchFamily="49" charset="0"/>
              <a:buChar char="o"/>
            </a:pPr>
            <a:r>
              <a:rPr lang="ru-RU" sz="2000" dirty="0" err="1" smtClean="0">
                <a:latin typeface="Times New Roman" pitchFamily="18" charset="0"/>
                <a:cs typeface="Times New Roman" pitchFamily="18" charset="0"/>
              </a:rPr>
              <a:t>алғашқы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бірнеше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кристалдар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тұқым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кристалдары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ерітіндіден</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кальций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фосфатты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көбірек</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тартады</a:t>
            </a:r>
            <a:endParaRPr lang="ru-RU" sz="2000" dirty="0" smtClean="0">
              <a:latin typeface="Times New Roman" pitchFamily="18" charset="0"/>
              <a:cs typeface="Times New Roman" pitchFamily="18" charset="0"/>
            </a:endParaRPr>
          </a:p>
          <a:p>
            <a:pPr algn="just"/>
            <a:r>
              <a:rPr lang="ru-RU" sz="2000" b="1" dirty="0" err="1" smtClean="0">
                <a:latin typeface="Times New Roman" pitchFamily="18" charset="0"/>
                <a:cs typeface="Times New Roman" pitchFamily="18" charset="0"/>
              </a:rPr>
              <a:t>Қалыптан</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тыс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кальцификация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эктопиялық</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оссификация</a:t>
            </a:r>
            <a:r>
              <a:rPr lang="ru-RU"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marL="342900" indent="-342900" algn="just">
              <a:buFont typeface="Wingdings" pitchFamily="2" charset="2"/>
              <a:buChar char="§"/>
            </a:pPr>
            <a:r>
              <a:rPr lang="ru-RU" sz="2000" dirty="0" err="1" smtClean="0">
                <a:latin typeface="Times New Roman" pitchFamily="18" charset="0"/>
                <a:cs typeface="Times New Roman" pitchFamily="18" charset="0"/>
              </a:rPr>
              <a:t>өкпе</a:t>
            </a:r>
            <a:r>
              <a:rPr lang="ru-RU" sz="2000" dirty="0">
                <a:latin typeface="Times New Roman" pitchFamily="18" charset="0"/>
                <a:cs typeface="Times New Roman" pitchFamily="18" charset="0"/>
              </a:rPr>
              <a:t>, ми, </a:t>
            </a:r>
            <a:r>
              <a:rPr lang="ru-RU" sz="2000" dirty="0" err="1">
                <a:latin typeface="Times New Roman" pitchFamily="18" charset="0"/>
                <a:cs typeface="Times New Roman" pitchFamily="18" charset="0"/>
              </a:rPr>
              <a:t>көз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бұлшық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сіңір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артерияларда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болуы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мүмкін</a:t>
            </a:r>
            <a:r>
              <a:rPr lang="ru-RU" sz="2000" dirty="0">
                <a:latin typeface="Times New Roman" pitchFamily="18" charset="0"/>
                <a:cs typeface="Times New Roman" pitchFamily="18" charset="0"/>
              </a:rPr>
              <a:t> (артериосклероз) </a:t>
            </a:r>
            <a:endParaRPr lang="ru-RU" sz="2000" dirty="0" smtClean="0">
              <a:latin typeface="Times New Roman" pitchFamily="18" charset="0"/>
              <a:cs typeface="Times New Roman" pitchFamily="18" charset="0"/>
            </a:endParaRPr>
          </a:p>
          <a:p>
            <a:pPr marL="342900" indent="-342900" algn="just">
              <a:buFont typeface="Wingdings" pitchFamily="2" charset="2"/>
              <a:buChar char="§"/>
            </a:pPr>
            <a:r>
              <a:rPr lang="ru-RU" sz="2000" dirty="0" smtClean="0">
                <a:latin typeface="Times New Roman" pitchFamily="18" charset="0"/>
                <a:cs typeface="Times New Roman" pitchFamily="18" charset="0"/>
              </a:rPr>
              <a:t>калькуляция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өкпе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сияқты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жұмсақ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органдағы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кальциленген</a:t>
            </a:r>
            <a:r>
              <a:rPr lang="ru-RU" sz="2000" dirty="0">
                <a:latin typeface="Times New Roman" pitchFamily="18" charset="0"/>
                <a:cs typeface="Times New Roman" pitchFamily="18" charset="0"/>
              </a:rPr>
              <a:t> масса</a:t>
            </a: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8942571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1637102" y="110546"/>
            <a:ext cx="8961992" cy="553333"/>
          </a:xfrm>
          <a:prstGeom prst="rect">
            <a:avLst/>
          </a:prstGeom>
        </p:spPr>
        <p:txBody>
          <a:bodyPr lIns="45718" tIns="45718" rIns="45718" bIns="45718" anchor="b">
            <a:normAutofit/>
          </a:bodyPr>
          <a:lstStyle>
            <a:lvl1pPr algn="ctr" defTabSz="841247">
              <a:defRPr sz="2400" b="1">
                <a:latin typeface="Georgia"/>
                <a:ea typeface="Georgia"/>
                <a:cs typeface="Georgia"/>
                <a:sym typeface="Georgia"/>
              </a:defRPr>
            </a:lvl1pPr>
          </a:lstStyle>
          <a:p>
            <a:pPr defTabSz="457200">
              <a:lnSpc>
                <a:spcPts val="3400"/>
              </a:lnSpc>
              <a:spcBef>
                <a:spcPts val="1200"/>
              </a:spcBef>
              <a:defRPr sz="1466">
                <a:latin typeface="Arial"/>
                <a:ea typeface="Arial"/>
                <a:cs typeface="Arial"/>
                <a:sym typeface="Arial"/>
              </a:defRPr>
            </a:pPr>
            <a:r>
              <a:rPr lang="kk-KZ" sz="3600" dirty="0">
                <a:solidFill>
                  <a:srgbClr val="FF0000"/>
                </a:solidFill>
                <a:latin typeface="Times New Roman" pitchFamily="18" charset="0"/>
                <a:cs typeface="Times New Roman" pitchFamily="18" charset="0"/>
                <a:sym typeface="Arial"/>
              </a:rPr>
              <a:t>М</a:t>
            </a:r>
            <a:r>
              <a:rPr lang="kk-KZ" sz="3600" dirty="0" smtClean="0">
                <a:solidFill>
                  <a:srgbClr val="FF0000"/>
                </a:solidFill>
                <a:latin typeface="Times New Roman" pitchFamily="18" charset="0"/>
                <a:cs typeface="Times New Roman" pitchFamily="18" charset="0"/>
                <a:sym typeface="Arial"/>
              </a:rPr>
              <a:t>инералды </a:t>
            </a:r>
            <a:r>
              <a:rPr lang="kk-KZ" sz="3600" dirty="0">
                <a:solidFill>
                  <a:srgbClr val="FF0000"/>
                </a:solidFill>
                <a:latin typeface="Times New Roman" pitchFamily="18" charset="0"/>
                <a:cs typeface="Times New Roman" pitchFamily="18" charset="0"/>
                <a:sym typeface="Arial"/>
              </a:rPr>
              <a:t>резорбция </a:t>
            </a:r>
            <a:endParaRPr lang="ru-RU" sz="3600" dirty="0">
              <a:solidFill>
                <a:srgbClr val="FF0000"/>
              </a:solidFill>
              <a:latin typeface="Times New Roman" pitchFamily="18" charset="0"/>
              <a:cs typeface="Times New Roman" pitchFamily="18" charset="0"/>
              <a:sym typeface="Arial"/>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61730" y="2522507"/>
            <a:ext cx="1131273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400" b="1" dirty="0">
              <a:latin typeface="Times New Roman" pitchFamily="18" charset="0"/>
              <a:cs typeface="Times New Roman" pitchFamily="18" charset="0"/>
              <a:sym typeface="Arial"/>
            </a:endParaRPr>
          </a:p>
        </p:txBody>
      </p:sp>
      <p:pic>
        <p:nvPicPr>
          <p:cNvPr id="9218" name="Picture 2" descr="C:\Users\USER\Desktop\РИСУНКИ\ҚАҢҚА\строение и своиство кост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535" y="4032219"/>
            <a:ext cx="3819525" cy="19240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1730" y="784241"/>
            <a:ext cx="11312736" cy="4893647"/>
          </a:xfrm>
          <a:prstGeom prst="rect">
            <a:avLst/>
          </a:prstGeom>
        </p:spPr>
        <p:txBody>
          <a:bodyPr wrap="square">
            <a:spAutoFit/>
          </a:bodyPr>
          <a:lstStyle/>
          <a:p>
            <a:pPr algn="just"/>
            <a:r>
              <a:rPr lang="ru-RU" sz="2400" b="1" dirty="0" err="1" smtClean="0">
                <a:latin typeface="Times New Roman" pitchFamily="18" charset="0"/>
                <a:cs typeface="Times New Roman" pitchFamily="18" charset="0"/>
              </a:rPr>
              <a:t>Минералды</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резорбция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сүйекті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еріту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минералды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заттарды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шығару</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үрдісі</a:t>
            </a:r>
            <a:endParaRPr lang="ru-RU" sz="2400" dirty="0">
              <a:latin typeface="Times New Roman" pitchFamily="18" charset="0"/>
              <a:cs typeface="Times New Roman" pitchFamily="18" charset="0"/>
            </a:endParaRPr>
          </a:p>
          <a:p>
            <a:pPr marL="342900" indent="-342900" algn="just">
              <a:buFont typeface="Wingdings" pitchFamily="2" charset="2"/>
              <a:buChar char="§"/>
            </a:pPr>
            <a:r>
              <a:rPr lang="ru-RU" sz="2400" dirty="0" err="1">
                <a:latin typeface="Times New Roman" pitchFamily="18" charset="0"/>
                <a:cs typeface="Times New Roman" pitchFamily="18" charset="0"/>
              </a:rPr>
              <a:t>остеокласттар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ромбталған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шекарада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орындалады</a:t>
            </a:r>
            <a:endParaRPr lang="ru-RU" sz="2400" dirty="0">
              <a:latin typeface="Times New Roman" pitchFamily="18" charset="0"/>
              <a:cs typeface="Times New Roman" pitchFamily="18" charset="0"/>
            </a:endParaRPr>
          </a:p>
          <a:p>
            <a:pPr marL="342900" indent="-342900" algn="just">
              <a:buFont typeface="Wingdings" pitchFamily="2" charset="2"/>
              <a:buChar char="§"/>
            </a:pPr>
            <a:r>
              <a:rPr lang="ru-RU" sz="2400" dirty="0" err="1">
                <a:latin typeface="Times New Roman" pitchFamily="18" charset="0"/>
                <a:cs typeface="Times New Roman" pitchFamily="18" charset="0"/>
              </a:rPr>
              <a:t>мембранадағы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сутегі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сорғылары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сутекті</a:t>
            </a:r>
            <a:r>
              <a:rPr lang="ru-RU" sz="2400" dirty="0">
                <a:latin typeface="Times New Roman" pitchFamily="18" charset="0"/>
                <a:cs typeface="Times New Roman" pitchFamily="18" charset="0"/>
              </a:rPr>
              <a:t> остеокласт пен </a:t>
            </a:r>
            <a:r>
              <a:rPr lang="ru-RU" sz="2400" dirty="0" err="1">
                <a:latin typeface="Times New Roman" pitchFamily="18" charset="0"/>
                <a:cs typeface="Times New Roman" pitchFamily="18" charset="0"/>
              </a:rPr>
              <a:t>сүйек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арасындағы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кеңістікке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бөледі</a:t>
            </a:r>
            <a:endParaRPr lang="ru-RU" sz="2400" dirty="0">
              <a:latin typeface="Times New Roman" pitchFamily="18" charset="0"/>
              <a:cs typeface="Times New Roman" pitchFamily="18" charset="0"/>
            </a:endParaRPr>
          </a:p>
          <a:p>
            <a:pPr marL="342900" indent="-342900" algn="just">
              <a:buFont typeface="Wingdings" pitchFamily="2" charset="2"/>
              <a:buChar char="§"/>
            </a:pPr>
            <a:r>
              <a:rPr lang="ru-RU" sz="2400" dirty="0">
                <a:latin typeface="Times New Roman" pitchFamily="18" charset="0"/>
                <a:cs typeface="Times New Roman" pitchFamily="18" charset="0"/>
              </a:rPr>
              <a:t>хлорид </a:t>
            </a:r>
            <a:r>
              <a:rPr lang="ru-RU" sz="2400" dirty="0" err="1">
                <a:latin typeface="Times New Roman" pitchFamily="18" charset="0"/>
                <a:cs typeface="Times New Roman" pitchFamily="18" charset="0"/>
              </a:rPr>
              <a:t>иондары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электр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тартылысымен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жүреді</a:t>
            </a:r>
            <a:endParaRPr lang="ru-RU" sz="2400" dirty="0">
              <a:latin typeface="Times New Roman" pitchFamily="18" charset="0"/>
              <a:cs typeface="Times New Roman" pitchFamily="18" charset="0"/>
            </a:endParaRPr>
          </a:p>
          <a:p>
            <a:pPr marL="342900" indent="-342900" algn="just">
              <a:buFont typeface="Wingdings" pitchFamily="2" charset="2"/>
              <a:buChar char="§"/>
            </a:pPr>
            <a:r>
              <a:rPr lang="ru-RU" sz="2400" dirty="0" err="1">
                <a:latin typeface="Times New Roman" pitchFamily="18" charset="0"/>
                <a:cs typeface="Times New Roman" pitchFamily="18" charset="0"/>
              </a:rPr>
              <a:t>тұз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қышқылы</a:t>
            </a:r>
            <a:r>
              <a:rPr lang="ru-RU" sz="2400" dirty="0">
                <a:latin typeface="Times New Roman" pitchFamily="18" charset="0"/>
                <a:cs typeface="Times New Roman" pitchFamily="18" charset="0"/>
              </a:rPr>
              <a:t> (рН 4) </a:t>
            </a:r>
            <a:r>
              <a:rPr lang="ru-RU" sz="2400" dirty="0" err="1">
                <a:latin typeface="Times New Roman" pitchFamily="18" charset="0"/>
                <a:cs typeface="Times New Roman" pitchFamily="18" charset="0"/>
              </a:rPr>
              <a:t>сүйек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минералдарын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ерітеді</a:t>
            </a:r>
            <a:endParaRPr lang="ru-RU" sz="2400" dirty="0">
              <a:latin typeface="Times New Roman" pitchFamily="18" charset="0"/>
              <a:cs typeface="Times New Roman" pitchFamily="18" charset="0"/>
            </a:endParaRPr>
          </a:p>
          <a:p>
            <a:pPr marL="342900" indent="-342900" algn="just">
              <a:buFont typeface="Wingdings" pitchFamily="2" charset="2"/>
              <a:buChar char="§"/>
            </a:pPr>
            <a:r>
              <a:rPr lang="ru-RU" sz="2400" dirty="0" err="1">
                <a:latin typeface="Times New Roman" pitchFamily="18" charset="0"/>
                <a:cs typeface="Times New Roman" pitchFamily="18" charset="0"/>
              </a:rPr>
              <a:t>қышқыл</a:t>
            </a:r>
            <a:r>
              <a:rPr lang="ru-RU" sz="2400" dirty="0">
                <a:latin typeface="Times New Roman" pitchFamily="18" charset="0"/>
                <a:cs typeface="Times New Roman" pitchFamily="18" charset="0"/>
              </a:rPr>
              <a:t> фосфатаза </a:t>
            </a:r>
            <a:r>
              <a:rPr lang="ru-RU" sz="2400" dirty="0" err="1">
                <a:latin typeface="Times New Roman" pitchFamily="18" charset="0"/>
                <a:cs typeface="Times New Roman" pitchFamily="18" charset="0"/>
              </a:rPr>
              <a:t>ферменті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коллагенді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сіңіреді</a:t>
            </a:r>
            <a:endParaRPr lang="ru-RU" sz="2400" dirty="0" smtClean="0">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Тістерді қалпына келтіру үшін ортодонтиялық аспаптар қолданылса, тіс қозғалады, өйткені остеокласттар сүйекті тістің алдында ерітеді </a:t>
            </a:r>
            <a:endParaRPr lang="kk-KZ" sz="2400" dirty="0" smtClean="0">
              <a:latin typeface="Times New Roman" pitchFamily="18" charset="0"/>
              <a:cs typeface="Times New Roman" pitchFamily="18" charset="0"/>
            </a:endParaRPr>
          </a:p>
          <a:p>
            <a:pPr algn="just"/>
            <a:r>
              <a:rPr lang="kk-KZ" sz="2400" dirty="0" smtClean="0">
                <a:latin typeface="Times New Roman" pitchFamily="18" charset="0"/>
                <a:cs typeface="Times New Roman" pitchFamily="18" charset="0"/>
              </a:rPr>
              <a:t>(</a:t>
            </a:r>
            <a:r>
              <a:rPr lang="kk-KZ" sz="2400" dirty="0">
                <a:latin typeface="Times New Roman" pitchFamily="18" charset="0"/>
                <a:cs typeface="Times New Roman" pitchFamily="18" charset="0"/>
              </a:rPr>
              <a:t>бұл жерде тіс сүйекке қарсы үлкен қысым жасайды) </a:t>
            </a:r>
            <a:endParaRPr lang="kk-KZ" sz="2400" dirty="0" smtClean="0">
              <a:latin typeface="Times New Roman" pitchFamily="18" charset="0"/>
              <a:cs typeface="Times New Roman" pitchFamily="18" charset="0"/>
            </a:endParaRPr>
          </a:p>
          <a:p>
            <a:pPr algn="just"/>
            <a:r>
              <a:rPr lang="kk-KZ" sz="2400" dirty="0" smtClean="0">
                <a:latin typeface="Times New Roman" pitchFamily="18" charset="0"/>
                <a:cs typeface="Times New Roman" pitchFamily="18" charset="0"/>
              </a:rPr>
              <a:t>және </a:t>
            </a:r>
            <a:r>
              <a:rPr lang="kk-KZ" sz="2400" dirty="0">
                <a:latin typeface="Times New Roman" pitchFamily="18" charset="0"/>
                <a:cs typeface="Times New Roman" pitchFamily="18" charset="0"/>
              </a:rPr>
              <a:t>остеобласттар сүйекті артындағы төмен қысымды </a:t>
            </a:r>
            <a:endParaRPr lang="kk-KZ" sz="2400" dirty="0" smtClean="0">
              <a:latin typeface="Times New Roman" pitchFamily="18" charset="0"/>
              <a:cs typeface="Times New Roman" pitchFamily="18" charset="0"/>
            </a:endParaRPr>
          </a:p>
          <a:p>
            <a:pPr algn="just"/>
            <a:r>
              <a:rPr lang="kk-KZ" sz="2400" dirty="0" smtClean="0">
                <a:latin typeface="Times New Roman" pitchFamily="18" charset="0"/>
                <a:cs typeface="Times New Roman" pitchFamily="18" charset="0"/>
              </a:rPr>
              <a:t>аймақта </a:t>
            </a:r>
            <a:r>
              <a:rPr lang="kk-KZ" sz="2400" dirty="0">
                <a:latin typeface="Times New Roman" pitchFamily="18" charset="0"/>
                <a:cs typeface="Times New Roman" pitchFamily="18" charset="0"/>
              </a:rPr>
              <a:t>тұндырады.</a:t>
            </a:r>
            <a:endParaRPr lang="ru-RU"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4927781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1637102" y="110546"/>
            <a:ext cx="8961992" cy="553333"/>
          </a:xfrm>
          <a:prstGeom prst="rect">
            <a:avLst/>
          </a:prstGeom>
        </p:spPr>
        <p:txBody>
          <a:bodyPr lIns="45718" tIns="45718" rIns="45718" bIns="45718" anchor="b">
            <a:normAutofit/>
          </a:bodyPr>
          <a:lstStyle>
            <a:lvl1pPr algn="ctr" defTabSz="841247">
              <a:defRPr sz="2400" b="1">
                <a:latin typeface="Georgia"/>
                <a:ea typeface="Georgia"/>
                <a:cs typeface="Georgia"/>
                <a:sym typeface="Georgia"/>
              </a:defRPr>
            </a:lvl1pPr>
          </a:lstStyle>
          <a:p>
            <a:pPr defTabSz="457200">
              <a:lnSpc>
                <a:spcPts val="3400"/>
              </a:lnSpc>
              <a:spcBef>
                <a:spcPts val="1200"/>
              </a:spcBef>
              <a:defRPr sz="1466">
                <a:latin typeface="Arial"/>
                <a:ea typeface="Arial"/>
                <a:cs typeface="Arial"/>
                <a:sym typeface="Arial"/>
              </a:defRPr>
            </a:pPr>
            <a:r>
              <a:rPr lang="kk-KZ" sz="3200" dirty="0">
                <a:solidFill>
                  <a:srgbClr val="FF0000"/>
                </a:solidFill>
                <a:latin typeface="Times New Roman" pitchFamily="18" charset="0"/>
                <a:cs typeface="Times New Roman" pitchFamily="18" charset="0"/>
                <a:sym typeface="Arial"/>
              </a:rPr>
              <a:t>Кальций гомеостазы</a:t>
            </a:r>
            <a:endParaRPr lang="ru-RU" sz="3200" dirty="0">
              <a:solidFill>
                <a:srgbClr val="FF0000"/>
              </a:solidFill>
              <a:latin typeface="Times New Roman" pitchFamily="18" charset="0"/>
              <a:cs typeface="Times New Roman" pitchFamily="18" charset="0"/>
              <a:sym typeface="Arial"/>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61730" y="2522507"/>
            <a:ext cx="1131273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400" b="1" dirty="0">
              <a:latin typeface="Times New Roman" pitchFamily="18" charset="0"/>
              <a:cs typeface="Times New Roman" pitchFamily="18" charset="0"/>
              <a:sym typeface="Arial"/>
            </a:endParaRPr>
          </a:p>
        </p:txBody>
      </p:sp>
      <p:sp>
        <p:nvSpPr>
          <p:cNvPr id="2" name="Прямоугольник 1"/>
          <p:cNvSpPr/>
          <p:nvPr/>
        </p:nvSpPr>
        <p:spPr>
          <a:xfrm>
            <a:off x="277912" y="616943"/>
            <a:ext cx="11659392" cy="5632311"/>
          </a:xfrm>
          <a:prstGeom prst="rect">
            <a:avLst/>
          </a:prstGeom>
        </p:spPr>
        <p:txBody>
          <a:bodyPr wrap="square">
            <a:spAutoFit/>
          </a:bodyPr>
          <a:lstStyle/>
          <a:p>
            <a:pPr marL="342900" indent="-342900" algn="just">
              <a:buFont typeface="Wingdings" pitchFamily="2" charset="2"/>
              <a:buChar char="§"/>
            </a:pPr>
            <a:r>
              <a:rPr lang="ru-RU" sz="2000" dirty="0">
                <a:latin typeface="Times New Roman" pitchFamily="18" charset="0"/>
                <a:cs typeface="Times New Roman" pitchFamily="18" charset="0"/>
              </a:rPr>
              <a:t>кальций мен фосфат </a:t>
            </a:r>
            <a:r>
              <a:rPr lang="ru-RU" sz="2000" dirty="0" err="1" smtClean="0">
                <a:latin typeface="Times New Roman" pitchFamily="18" charset="0"/>
                <a:cs typeface="Times New Roman" pitchFamily="18" charset="0"/>
              </a:rPr>
              <a:t>деңгейі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сүйек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құрамында</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endParaRPr lang="ru-RU" sz="2000" dirty="0">
              <a:latin typeface="Times New Roman" pitchFamily="18" charset="0"/>
              <a:cs typeface="Times New Roman" pitchFamily="18" charset="0"/>
            </a:endParaRPr>
          </a:p>
          <a:p>
            <a:pPr marL="342900" indent="-342900" algn="just">
              <a:buFont typeface="Wingdings" pitchFamily="2" charset="2"/>
              <a:buChar char="§"/>
            </a:pPr>
            <a:r>
              <a:rPr lang="ru-RU" sz="2000" dirty="0">
                <a:latin typeface="Times New Roman" pitchFamily="18" charset="0"/>
                <a:cs typeface="Times New Roman" pitchFamily="18" charset="0"/>
              </a:rPr>
              <a:t>фосфат -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ДНҚ, РНҚ, АТФ, </a:t>
            </a:r>
            <a:r>
              <a:rPr lang="ru-RU" sz="2000" dirty="0" err="1">
                <a:latin typeface="Times New Roman" pitchFamily="18" charset="0"/>
                <a:cs typeface="Times New Roman" pitchFamily="18" charset="0"/>
              </a:rPr>
              <a:t>фосфолипидтер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рН </a:t>
            </a:r>
            <a:r>
              <a:rPr lang="ru-RU" sz="2000" dirty="0" err="1">
                <a:latin typeface="Times New Roman" pitchFamily="18" charset="0"/>
                <a:cs typeface="Times New Roman" pitchFamily="18" charset="0"/>
              </a:rPr>
              <a:t>буферлері</a:t>
            </a:r>
            <a:endParaRPr lang="ru-RU" sz="2000" dirty="0">
              <a:latin typeface="Times New Roman" pitchFamily="18" charset="0"/>
              <a:cs typeface="Times New Roman" pitchFamily="18" charset="0"/>
            </a:endParaRPr>
          </a:p>
          <a:p>
            <a:pPr marL="342900" indent="-342900" algn="just">
              <a:buFont typeface="Wingdings" pitchFamily="2" charset="2"/>
              <a:buChar char="§"/>
            </a:pPr>
            <a:r>
              <a:rPr lang="ru-RU" sz="2000" dirty="0">
                <a:latin typeface="Times New Roman" pitchFamily="18" charset="0"/>
                <a:cs typeface="Times New Roman" pitchFamily="18" charset="0"/>
              </a:rPr>
              <a:t>к</a:t>
            </a:r>
            <a:r>
              <a:rPr lang="ru-RU" sz="2000" dirty="0" smtClean="0">
                <a:latin typeface="Times New Roman" pitchFamily="18" charset="0"/>
                <a:cs typeface="Times New Roman" pitchFamily="18" charset="0"/>
              </a:rPr>
              <a:t>альций </a:t>
            </a:r>
            <a:r>
              <a:rPr lang="ru-RU" sz="2000" dirty="0" err="1" smtClean="0">
                <a:latin typeface="Times New Roman" pitchFamily="18" charset="0"/>
                <a:cs typeface="Times New Roman" pitchFamily="18" charset="0"/>
              </a:rPr>
              <a:t>нейрондық</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бұлшықеттің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жиырылуында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ұюында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экзоцитозда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қажет</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Font typeface="Wingdings" pitchFamily="2" charset="2"/>
              <a:buChar char="§"/>
            </a:pPr>
            <a:r>
              <a:rPr lang="ru-RU" sz="2000" dirty="0" err="1" smtClean="0">
                <a:latin typeface="Times New Roman" pitchFamily="18" charset="0"/>
                <a:cs typeface="Times New Roman" pitchFamily="18" charset="0"/>
              </a:rPr>
              <a:t>минералдар</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қаңқаға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құйылады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мақсаттар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үшін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қажет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алынады</a:t>
            </a:r>
            <a:endParaRPr lang="ru-RU" sz="2000" dirty="0">
              <a:latin typeface="Times New Roman" pitchFamily="18" charset="0"/>
              <a:cs typeface="Times New Roman" pitchFamily="18" charset="0"/>
            </a:endParaRPr>
          </a:p>
          <a:p>
            <a:pPr marL="342900" indent="-342900" algn="just">
              <a:buFont typeface="Wingdings" pitchFamily="2" charset="2"/>
              <a:buChar char="§"/>
            </a:pPr>
            <a:r>
              <a:rPr lang="ru-RU" sz="2000" dirty="0" err="1">
                <a:latin typeface="Times New Roman" pitchFamily="18" charset="0"/>
                <a:cs typeface="Times New Roman" pitchFamily="18" charset="0"/>
              </a:rPr>
              <a:t>ересектер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денесінде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шамамен</a:t>
            </a:r>
            <a:r>
              <a:rPr lang="ru-RU" sz="2000" dirty="0">
                <a:latin typeface="Times New Roman" pitchFamily="18" charset="0"/>
                <a:cs typeface="Times New Roman" pitchFamily="18" charset="0"/>
              </a:rPr>
              <a:t> 1100 </a:t>
            </a:r>
            <a:r>
              <a:rPr lang="ru-RU" sz="2000" dirty="0" smtClean="0">
                <a:latin typeface="Times New Roman" pitchFamily="18" charset="0"/>
                <a:cs typeface="Times New Roman" pitchFamily="18" charset="0"/>
              </a:rPr>
              <a:t>гр. </a:t>
            </a:r>
            <a:r>
              <a:rPr lang="ru-RU" sz="2000" dirty="0">
                <a:latin typeface="Times New Roman" pitchFamily="18" charset="0"/>
                <a:cs typeface="Times New Roman" pitchFamily="18" charset="0"/>
              </a:rPr>
              <a:t>к</a:t>
            </a:r>
            <a:r>
              <a:rPr lang="ru-RU" sz="2000" dirty="0" smtClean="0">
                <a:latin typeface="Times New Roman" pitchFamily="18" charset="0"/>
                <a:cs typeface="Times New Roman" pitchFamily="18" charset="0"/>
              </a:rPr>
              <a:t>альций бар</a:t>
            </a:r>
          </a:p>
          <a:p>
            <a:pPr marL="342900" indent="-342900" algn="just">
              <a:buFont typeface="Wingdings" pitchFamily="2" charset="2"/>
              <a:buChar char="§"/>
            </a:pPr>
            <a:r>
              <a:rPr lang="kk-KZ" sz="2000" dirty="0">
                <a:latin typeface="Times New Roman" pitchFamily="18" charset="0"/>
                <a:cs typeface="Times New Roman" pitchFamily="18" charset="0"/>
              </a:rPr>
              <a:t>99% қаңқада оңай ауыстырылатын кальций иондары және тұрақты гидроксиапатит </a:t>
            </a:r>
            <a:r>
              <a:rPr lang="kk-KZ" sz="2000" dirty="0" smtClean="0">
                <a:latin typeface="Times New Roman" pitchFamily="18" charset="0"/>
                <a:cs typeface="Times New Roman" pitchFamily="18" charset="0"/>
              </a:rPr>
              <a:t>қоры бар</a:t>
            </a:r>
          </a:p>
          <a:p>
            <a:pPr marL="342900" indent="-342900" algn="just">
              <a:buFont typeface="Wingdings" pitchFamily="2" charset="2"/>
              <a:buChar char="§"/>
            </a:pPr>
            <a:r>
              <a:rPr lang="kk-KZ" sz="2000" dirty="0" smtClean="0">
                <a:latin typeface="Times New Roman" pitchFamily="18" charset="0"/>
                <a:cs typeface="Times New Roman" pitchFamily="18" charset="0"/>
              </a:rPr>
              <a:t>ересектер </a:t>
            </a:r>
            <a:r>
              <a:rPr lang="kk-KZ" sz="2000" dirty="0">
                <a:latin typeface="Times New Roman" pitchFamily="18" charset="0"/>
                <a:cs typeface="Times New Roman" pitchFamily="18" charset="0"/>
              </a:rPr>
              <a:t>қаңқасының 18% -ы жыл сайын қанмен </a:t>
            </a:r>
            <a:r>
              <a:rPr lang="kk-KZ" sz="2000" dirty="0" smtClean="0">
                <a:latin typeface="Times New Roman" pitchFamily="18" charset="0"/>
                <a:cs typeface="Times New Roman" pitchFamily="18" charset="0"/>
              </a:rPr>
              <a:t>алмасады</a:t>
            </a:r>
          </a:p>
          <a:p>
            <a:pPr marL="342900" indent="-342900" algn="just">
              <a:buFont typeface="Wingdings" pitchFamily="2" charset="2"/>
              <a:buChar char="§"/>
            </a:pPr>
            <a:r>
              <a:rPr lang="kk-KZ" sz="2000" dirty="0">
                <a:latin typeface="Times New Roman" pitchFamily="18" charset="0"/>
                <a:cs typeface="Times New Roman" pitchFamily="18" charset="0"/>
              </a:rPr>
              <a:t>қан плазмасындағы кальцийдің қалыпты концентрациясы әдетте 9,2 ден 10,4 </a:t>
            </a:r>
            <a:r>
              <a:rPr lang="kk-KZ" sz="2000" dirty="0" smtClean="0">
                <a:latin typeface="Times New Roman" pitchFamily="18" charset="0"/>
                <a:cs typeface="Times New Roman" pitchFamily="18" charset="0"/>
              </a:rPr>
              <a:t>мг/лға </a:t>
            </a:r>
            <a:r>
              <a:rPr lang="kk-KZ" sz="2000" dirty="0">
                <a:latin typeface="Times New Roman" pitchFamily="18" charset="0"/>
                <a:cs typeface="Times New Roman" pitchFamily="18" charset="0"/>
              </a:rPr>
              <a:t>дейін </a:t>
            </a:r>
            <a:r>
              <a:rPr lang="kk-KZ" sz="2000" dirty="0" smtClean="0">
                <a:latin typeface="Times New Roman" pitchFamily="18" charset="0"/>
                <a:cs typeface="Times New Roman" pitchFamily="18" charset="0"/>
              </a:rPr>
              <a:t> </a:t>
            </a:r>
            <a:endParaRPr lang="kk-KZ" sz="2000" dirty="0">
              <a:latin typeface="Times New Roman" pitchFamily="18" charset="0"/>
              <a:cs typeface="Times New Roman" pitchFamily="18" charset="0"/>
            </a:endParaRPr>
          </a:p>
          <a:p>
            <a:pPr marL="342900" indent="-342900" algn="just">
              <a:buFont typeface="Wingdings" pitchFamily="2" charset="2"/>
              <a:buChar char="§"/>
            </a:pPr>
            <a:r>
              <a:rPr lang="kk-KZ" sz="2000" dirty="0" smtClean="0">
                <a:latin typeface="Times New Roman" pitchFamily="18" charset="0"/>
                <a:cs typeface="Times New Roman" pitchFamily="18" charset="0"/>
              </a:rPr>
              <a:t>Ca2+ </a:t>
            </a:r>
            <a:r>
              <a:rPr lang="kk-KZ" sz="2000" dirty="0">
                <a:latin typeface="Times New Roman" pitchFamily="18" charset="0"/>
                <a:cs typeface="Times New Roman" pitchFamily="18" charset="0"/>
              </a:rPr>
              <a:t>капилляр </a:t>
            </a:r>
            <a:r>
              <a:rPr lang="kk-KZ" sz="2000" dirty="0" smtClean="0">
                <a:latin typeface="Times New Roman" pitchFamily="18" charset="0"/>
                <a:cs typeface="Times New Roman" pitchFamily="18" charset="0"/>
              </a:rPr>
              <a:t>қабырғаларын тарылтып </a:t>
            </a:r>
            <a:r>
              <a:rPr lang="kk-KZ" sz="2000" dirty="0">
                <a:latin typeface="Times New Roman" pitchFamily="18" charset="0"/>
                <a:cs typeface="Times New Roman" pitchFamily="18" charset="0"/>
              </a:rPr>
              <a:t>және басқа ұлпаларға әсер етуі мүмкін </a:t>
            </a:r>
          </a:p>
          <a:p>
            <a:pPr marL="342900" indent="-342900" algn="just">
              <a:buFont typeface="Wingdings" pitchFamily="2" charset="2"/>
              <a:buChar char="§"/>
            </a:pPr>
            <a:r>
              <a:rPr lang="kk-KZ" sz="2000" dirty="0" smtClean="0">
                <a:latin typeface="Times New Roman" pitchFamily="18" charset="0"/>
                <a:cs typeface="Times New Roman" pitchFamily="18" charset="0"/>
              </a:rPr>
              <a:t>плазма </a:t>
            </a:r>
            <a:r>
              <a:rPr lang="kk-KZ" sz="2000" dirty="0">
                <a:latin typeface="Times New Roman" pitchFamily="18" charset="0"/>
                <a:cs typeface="Times New Roman" pitchFamily="18" charset="0"/>
              </a:rPr>
              <a:t>ақуыздарымен </a:t>
            </a:r>
            <a:r>
              <a:rPr lang="kk-KZ" sz="2000" dirty="0" smtClean="0">
                <a:latin typeface="Times New Roman" pitchFamily="18" charset="0"/>
                <a:cs typeface="Times New Roman" pitchFamily="18" charset="0"/>
              </a:rPr>
              <a:t>байланысады</a:t>
            </a:r>
          </a:p>
          <a:p>
            <a:pPr algn="just"/>
            <a:r>
              <a:rPr lang="ru-RU" sz="2000" b="1" dirty="0" err="1" smtClean="0">
                <a:latin typeface="Times New Roman" pitchFamily="18" charset="0"/>
                <a:cs typeface="Times New Roman" pitchFamily="18" charset="0"/>
              </a:rPr>
              <a:t>гипокальцемия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қандағы</a:t>
            </a:r>
            <a:r>
              <a:rPr lang="ru-RU" sz="2000" dirty="0">
                <a:latin typeface="Times New Roman" pitchFamily="18" charset="0"/>
                <a:cs typeface="Times New Roman" pitchFamily="18" charset="0"/>
              </a:rPr>
              <a:t> кальций </a:t>
            </a:r>
            <a:r>
              <a:rPr lang="ru-RU" sz="2000" dirty="0" err="1" smtClean="0">
                <a:latin typeface="Times New Roman" pitchFamily="18" charset="0"/>
                <a:cs typeface="Times New Roman" pitchFamily="18" charset="0"/>
              </a:rPr>
              <a:t>тапшылығы</a:t>
            </a:r>
            <a:endParaRPr lang="ru-RU" sz="2000" dirty="0" smtClean="0">
              <a:latin typeface="Times New Roman" pitchFamily="18" charset="0"/>
              <a:cs typeface="Times New Roman" pitchFamily="18" charset="0"/>
            </a:endParaRPr>
          </a:p>
          <a:p>
            <a:pPr marL="342900" indent="-342900" algn="just">
              <a:buFont typeface="Courier New" pitchFamily="49" charset="0"/>
              <a:buChar char="o"/>
            </a:pPr>
            <a:r>
              <a:rPr lang="kk-KZ" sz="2000" dirty="0">
                <a:latin typeface="Times New Roman" pitchFamily="18" charset="0"/>
                <a:cs typeface="Times New Roman" pitchFamily="18" charset="0"/>
              </a:rPr>
              <a:t>бұлшықеттің шамадан тыс қозғыштығын, треморды, спазмты немесе тетанияны тудырады (босаңсу мүмкін емес</a:t>
            </a:r>
            <a:r>
              <a:rPr lang="kk-KZ" sz="2000" dirty="0" smtClean="0">
                <a:latin typeface="Times New Roman" pitchFamily="18" charset="0"/>
                <a:cs typeface="Times New Roman" pitchFamily="18" charset="0"/>
              </a:rPr>
              <a:t>)</a:t>
            </a:r>
          </a:p>
          <a:p>
            <a:pPr marL="342900" indent="-342900" algn="just">
              <a:buFont typeface="Courier New" pitchFamily="49" charset="0"/>
              <a:buChar char="o"/>
            </a:pPr>
            <a:r>
              <a:rPr lang="kk-KZ" sz="2000" dirty="0" smtClean="0">
                <a:latin typeface="Times New Roman" pitchFamily="18" charset="0"/>
                <a:cs typeface="Times New Roman" pitchFamily="18" charset="0"/>
              </a:rPr>
              <a:t>Na+ </a:t>
            </a:r>
            <a:r>
              <a:rPr lang="kk-KZ" sz="2000" dirty="0">
                <a:latin typeface="Times New Roman" pitchFamily="18" charset="0"/>
                <a:cs typeface="Times New Roman" pitchFamily="18" charset="0"/>
              </a:rPr>
              <a:t>жасушаларға өте оңай енеді және нервтер мен бұлшықеттерді </a:t>
            </a:r>
            <a:r>
              <a:rPr lang="kk-KZ" sz="2000" dirty="0" smtClean="0">
                <a:latin typeface="Times New Roman" pitchFamily="18" charset="0"/>
                <a:cs typeface="Times New Roman" pitchFamily="18" charset="0"/>
              </a:rPr>
              <a:t>қоздырады</a:t>
            </a:r>
            <a:endParaRPr lang="ru-RU" sz="2000" dirty="0" smtClean="0">
              <a:cs typeface="Times New Roman" pitchFamily="18" charset="0"/>
            </a:endParaRPr>
          </a:p>
          <a:p>
            <a:pPr algn="just"/>
            <a:r>
              <a:rPr lang="ru-RU" sz="2000" b="1" dirty="0" err="1" smtClean="0">
                <a:latin typeface="Times New Roman" pitchFamily="18" charset="0"/>
                <a:cs typeface="Times New Roman" pitchFamily="18" charset="0"/>
              </a:rPr>
              <a:t>гиперкальцемия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қандағы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кальцийдің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болуы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Font typeface="Courier New" pitchFamily="49" charset="0"/>
              <a:buChar char="o"/>
            </a:pPr>
            <a:r>
              <a:rPr lang="ru-RU" sz="2000" dirty="0" smtClean="0">
                <a:latin typeface="Times New Roman" pitchFamily="18" charset="0"/>
                <a:cs typeface="Times New Roman" pitchFamily="18" charset="0"/>
              </a:rPr>
              <a:t>натрий </a:t>
            </a:r>
            <a:r>
              <a:rPr lang="ru-RU" sz="2000" dirty="0" err="1">
                <a:latin typeface="Times New Roman" pitchFamily="18" charset="0"/>
                <a:cs typeface="Times New Roman" pitchFamily="18" charset="0"/>
              </a:rPr>
              <a:t>арналары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реактивті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бұлшықет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қалыптыға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қарағанда</a:t>
            </a:r>
            <a:r>
              <a:rPr lang="ru-RU" sz="2000" dirty="0">
                <a:latin typeface="Times New Roman" pitchFamily="18" charset="0"/>
                <a:cs typeface="Times New Roman" pitchFamily="18" charset="0"/>
              </a:rPr>
              <a:t> аз </a:t>
            </a:r>
            <a:r>
              <a:rPr lang="ru-RU" sz="2000" dirty="0" err="1">
                <a:latin typeface="Times New Roman" pitchFamily="18" charset="0"/>
                <a:cs typeface="Times New Roman" pitchFamily="18" charset="0"/>
              </a:rPr>
              <a:t>қозғалады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жалқау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рефлекстер</a:t>
            </a:r>
            <a:r>
              <a:rPr lang="ru-RU" sz="2000" dirty="0">
                <a:latin typeface="Times New Roman" pitchFamily="18" charset="0"/>
                <a:cs typeface="Times New Roman" pitchFamily="18" charset="0"/>
              </a:rPr>
              <a:t>, депрессия)</a:t>
            </a:r>
          </a:p>
        </p:txBody>
      </p:sp>
    </p:spTree>
    <p:extLst>
      <p:ext uri="{BB962C8B-B14F-4D97-AF65-F5344CB8AC3E}">
        <p14:creationId xmlns:p14="http://schemas.microsoft.com/office/powerpoint/2010/main" val="2850254505"/>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1637102" y="110546"/>
            <a:ext cx="8961992" cy="553333"/>
          </a:xfrm>
          <a:prstGeom prst="rect">
            <a:avLst/>
          </a:prstGeom>
        </p:spPr>
        <p:txBody>
          <a:bodyPr lIns="45718" tIns="45718" rIns="45718" bIns="45718" anchor="b">
            <a:normAutofit/>
          </a:bodyPr>
          <a:lstStyle>
            <a:lvl1pPr algn="ctr" defTabSz="841247">
              <a:defRPr sz="2400" b="1">
                <a:latin typeface="Georgia"/>
                <a:ea typeface="Georgia"/>
                <a:cs typeface="Georgia"/>
                <a:sym typeface="Georgia"/>
              </a:defRPr>
            </a:lvl1pPr>
          </a:lstStyle>
          <a:p>
            <a:pPr defTabSz="457200">
              <a:lnSpc>
                <a:spcPts val="3400"/>
              </a:lnSpc>
              <a:spcBef>
                <a:spcPts val="1200"/>
              </a:spcBef>
              <a:defRPr sz="1466">
                <a:latin typeface="Arial"/>
                <a:ea typeface="Arial"/>
                <a:cs typeface="Arial"/>
                <a:sym typeface="Arial"/>
              </a:defRPr>
            </a:pPr>
            <a:r>
              <a:rPr lang="kk-KZ" sz="3200" dirty="0" smtClean="0">
                <a:solidFill>
                  <a:srgbClr val="FF0000"/>
                </a:solidFill>
                <a:latin typeface="Times New Roman" pitchFamily="18" charset="0"/>
                <a:cs typeface="Times New Roman" pitchFamily="18" charset="0"/>
                <a:sym typeface="Arial"/>
              </a:rPr>
              <a:t>СПАЗМ</a:t>
            </a:r>
            <a:endParaRPr lang="ru-RU" sz="3200" dirty="0">
              <a:solidFill>
                <a:srgbClr val="FF0000"/>
              </a:solidFill>
              <a:latin typeface="Times New Roman" pitchFamily="18" charset="0"/>
              <a:cs typeface="Times New Roman" pitchFamily="18" charset="0"/>
              <a:sym typeface="Arial"/>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61730" y="2522507"/>
            <a:ext cx="1131273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400" b="1" dirty="0">
              <a:latin typeface="Times New Roman" pitchFamily="18" charset="0"/>
              <a:cs typeface="Times New Roman" pitchFamily="18" charset="0"/>
              <a:sym typeface="Arial"/>
            </a:endParaRPr>
          </a:p>
        </p:txBody>
      </p:sp>
      <p:sp>
        <p:nvSpPr>
          <p:cNvPr id="2" name="Прямоугольник 1"/>
          <p:cNvSpPr/>
          <p:nvPr/>
        </p:nvSpPr>
        <p:spPr>
          <a:xfrm>
            <a:off x="277912" y="616943"/>
            <a:ext cx="11659392" cy="400110"/>
          </a:xfrm>
          <a:prstGeom prst="rect">
            <a:avLst/>
          </a:prstGeom>
        </p:spPr>
        <p:txBody>
          <a:bodyPr wrap="square">
            <a:spAutoFit/>
          </a:bodyPr>
          <a:lstStyle/>
          <a:p>
            <a:pPr algn="just"/>
            <a:endParaRPr lang="ru-RU" sz="2000" dirty="0">
              <a:latin typeface="Times New Roman" pitchFamily="18" charset="0"/>
              <a:cs typeface="Times New Roman" pitchFamily="18" charset="0"/>
            </a:endParaRPr>
          </a:p>
        </p:txBody>
      </p:sp>
      <p:sp>
        <p:nvSpPr>
          <p:cNvPr id="3" name="Прямоугольник 2"/>
          <p:cNvSpPr/>
          <p:nvPr/>
        </p:nvSpPr>
        <p:spPr>
          <a:xfrm>
            <a:off x="298618" y="5096856"/>
            <a:ext cx="7968560" cy="984885"/>
          </a:xfrm>
          <a:prstGeom prst="rect">
            <a:avLst/>
          </a:prstGeom>
        </p:spPr>
        <p:txBody>
          <a:bodyPr wrap="square">
            <a:spAutoFit/>
          </a:bodyPr>
          <a:lstStyle/>
          <a:p>
            <a:endParaRPr lang="ru-RU" dirty="0"/>
          </a:p>
          <a:p>
            <a:pPr algn="ctr"/>
            <a:r>
              <a:rPr lang="ru-RU" sz="2000" b="1" dirty="0" err="1" smtClean="0">
                <a:latin typeface="Times New Roman" pitchFamily="18" charset="0"/>
                <a:cs typeface="Times New Roman" pitchFamily="18" charset="0"/>
              </a:rPr>
              <a:t>Гипокальциемия</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кезінде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болатын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қол</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немесе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аяқ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бұлшықетінде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болатын</a:t>
            </a:r>
            <a:r>
              <a:rPr lang="ru-RU" sz="2000" b="1" dirty="0" smtClean="0">
                <a:latin typeface="Times New Roman" pitchFamily="18" charset="0"/>
                <a:cs typeface="Times New Roman" pitchFamily="18" charset="0"/>
              </a:rPr>
              <a:t> спазм </a:t>
            </a:r>
            <a:r>
              <a:rPr lang="ru-RU" sz="2000" b="1" dirty="0" err="1" smtClean="0">
                <a:latin typeface="Times New Roman" pitchFamily="18" charset="0"/>
                <a:cs typeface="Times New Roman" pitchFamily="18" charset="0"/>
              </a:rPr>
              <a:t>бейнеленген</a:t>
            </a:r>
            <a:endParaRPr lang="ru-RU"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26" y="926926"/>
            <a:ext cx="9256734" cy="416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34651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3">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1637102" y="110546"/>
            <a:ext cx="8961992" cy="553333"/>
          </a:xfrm>
          <a:prstGeom prst="rect">
            <a:avLst/>
          </a:prstGeom>
        </p:spPr>
        <p:txBody>
          <a:bodyPr lIns="45718" tIns="45718" rIns="45718" bIns="45718" anchor="b">
            <a:normAutofit/>
          </a:bodyPr>
          <a:lstStyle>
            <a:lvl1pPr algn="ctr" defTabSz="841247">
              <a:defRPr sz="2400" b="1">
                <a:latin typeface="Georgia"/>
                <a:ea typeface="Georgia"/>
                <a:cs typeface="Georgia"/>
                <a:sym typeface="Georgia"/>
              </a:defRPr>
            </a:lvl1pPr>
          </a:lstStyle>
          <a:p>
            <a:pPr defTabSz="457200">
              <a:lnSpc>
                <a:spcPts val="3400"/>
              </a:lnSpc>
              <a:spcBef>
                <a:spcPts val="1200"/>
              </a:spcBef>
              <a:defRPr sz="1466">
                <a:latin typeface="Arial"/>
                <a:ea typeface="Arial"/>
                <a:cs typeface="Arial"/>
                <a:sym typeface="Arial"/>
              </a:defRPr>
            </a:pPr>
            <a:r>
              <a:rPr lang="kk-KZ" sz="3200" dirty="0">
                <a:solidFill>
                  <a:srgbClr val="FF0000"/>
                </a:solidFill>
                <a:latin typeface="Times New Roman" pitchFamily="18" charset="0"/>
                <a:cs typeface="Times New Roman" pitchFamily="18" charset="0"/>
                <a:sym typeface="Arial"/>
              </a:rPr>
              <a:t>Ион теңгерімсіздігі</a:t>
            </a:r>
            <a:endParaRPr lang="ru-RU" sz="3200" dirty="0">
              <a:solidFill>
                <a:srgbClr val="FF0000"/>
              </a:solidFill>
              <a:latin typeface="Times New Roman" pitchFamily="18" charset="0"/>
              <a:cs typeface="Times New Roman" pitchFamily="18" charset="0"/>
              <a:sym typeface="Arial"/>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13965" y="691681"/>
            <a:ext cx="11312736" cy="4873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r>
              <a:rPr lang="ru-RU" sz="2000" b="1" dirty="0" err="1">
                <a:latin typeface="Times New Roman" pitchFamily="18" charset="0"/>
                <a:cs typeface="Times New Roman" pitchFamily="18" charset="0"/>
                <a:sym typeface="Arial"/>
              </a:rPr>
              <a:t>гиперкальциемия</a:t>
            </a:r>
            <a:r>
              <a:rPr lang="ru-RU" sz="2000" b="1" dirty="0">
                <a:latin typeface="Times New Roman" pitchFamily="18" charset="0"/>
                <a:cs typeface="Times New Roman" pitchFamily="18" charset="0"/>
                <a:sym typeface="Arial"/>
              </a:rPr>
              <a:t> </a:t>
            </a:r>
            <a:r>
              <a:rPr lang="ru-RU" sz="2000" dirty="0" err="1">
                <a:latin typeface="Times New Roman" pitchFamily="18" charset="0"/>
                <a:cs typeface="Times New Roman" pitchFamily="18" charset="0"/>
                <a:sym typeface="Arial"/>
              </a:rPr>
              <a:t>сирек</a:t>
            </a:r>
            <a:r>
              <a:rPr lang="ru-RU" sz="2000" dirty="0">
                <a:latin typeface="Times New Roman" pitchFamily="18" charset="0"/>
                <a:cs typeface="Times New Roman" pitchFamily="18" charset="0"/>
                <a:sym typeface="Arial"/>
              </a:rPr>
              <a:t> </a:t>
            </a:r>
            <a:r>
              <a:rPr lang="ru-RU" sz="2000" dirty="0" err="1" smtClean="0">
                <a:latin typeface="Times New Roman" pitchFamily="18" charset="0"/>
                <a:cs typeface="Times New Roman" pitchFamily="18" charset="0"/>
                <a:sym typeface="Arial"/>
              </a:rPr>
              <a:t>кездеседі</a:t>
            </a:r>
            <a:endParaRPr lang="ru-RU" sz="2000" dirty="0" smtClean="0">
              <a:latin typeface="Times New Roman" pitchFamily="18" charset="0"/>
              <a:cs typeface="Times New Roman" pitchFamily="18" charset="0"/>
              <a:sym typeface="Arial"/>
            </a:endParaRPr>
          </a:p>
          <a:p>
            <a:pPr algn="just" defTabSz="457200">
              <a:spcBef>
                <a:spcPts val="1200"/>
              </a:spcBef>
              <a:defRPr sz="1466">
                <a:latin typeface="Arial"/>
                <a:ea typeface="Arial"/>
                <a:cs typeface="Arial"/>
                <a:sym typeface="Arial"/>
              </a:defRPr>
            </a:pPr>
            <a:r>
              <a:rPr lang="kk-KZ" sz="2000" b="1" dirty="0">
                <a:latin typeface="Times New Roman" pitchFamily="18" charset="0"/>
                <a:cs typeface="Times New Roman" pitchFamily="18" charset="0"/>
                <a:sym typeface="Arial"/>
              </a:rPr>
              <a:t>гипокальцемияның </a:t>
            </a:r>
            <a:r>
              <a:rPr lang="kk-KZ" sz="2000" dirty="0">
                <a:latin typeface="Times New Roman" pitchFamily="18" charset="0"/>
                <a:cs typeface="Times New Roman" pitchFamily="18" charset="0"/>
                <a:sym typeface="Arial"/>
              </a:rPr>
              <a:t>түрлі себептері </a:t>
            </a:r>
            <a:r>
              <a:rPr lang="kk-KZ" sz="2000" dirty="0" smtClean="0">
                <a:latin typeface="Times New Roman" pitchFamily="18" charset="0"/>
                <a:cs typeface="Times New Roman" pitchFamily="18" charset="0"/>
                <a:sym typeface="Arial"/>
              </a:rPr>
              <a:t>бар: </a:t>
            </a:r>
          </a:p>
          <a:p>
            <a:pPr marL="342900" indent="-342900" algn="just" defTabSz="457200">
              <a:spcBef>
                <a:spcPts val="1200"/>
              </a:spcBef>
              <a:buFont typeface="Arial" pitchFamily="34" charset="0"/>
              <a:buChar char="•"/>
              <a:defRPr sz="1466">
                <a:latin typeface="Arial"/>
                <a:ea typeface="Arial"/>
                <a:cs typeface="Arial"/>
                <a:sym typeface="Arial"/>
              </a:defRPr>
            </a:pPr>
            <a:r>
              <a:rPr lang="kk-KZ" sz="2000" dirty="0" smtClean="0">
                <a:latin typeface="Times New Roman" pitchFamily="18" charset="0"/>
                <a:cs typeface="Times New Roman" pitchFamily="18" charset="0"/>
                <a:sym typeface="Arial"/>
              </a:rPr>
              <a:t>D </a:t>
            </a:r>
            <a:r>
              <a:rPr lang="kk-KZ" sz="2000" dirty="0">
                <a:latin typeface="Times New Roman" pitchFamily="18" charset="0"/>
                <a:cs typeface="Times New Roman" pitchFamily="18" charset="0"/>
                <a:sym typeface="Arial"/>
              </a:rPr>
              <a:t>дәрумені тапшылығы </a:t>
            </a:r>
            <a:endParaRPr lang="kk-KZ" sz="2000" dirty="0" smtClean="0">
              <a:latin typeface="Times New Roman" pitchFamily="18" charset="0"/>
              <a:cs typeface="Times New Roman" pitchFamily="18" charset="0"/>
              <a:sym typeface="Arial"/>
            </a:endParaRPr>
          </a:p>
          <a:p>
            <a:pPr marL="342900" indent="-342900" algn="just" defTabSz="457200">
              <a:spcBef>
                <a:spcPts val="1200"/>
              </a:spcBef>
              <a:buFont typeface="Arial" pitchFamily="34" charset="0"/>
              <a:buChar char="•"/>
              <a:defRPr sz="1466">
                <a:latin typeface="Arial"/>
                <a:ea typeface="Arial"/>
                <a:cs typeface="Arial"/>
                <a:sym typeface="Arial"/>
              </a:defRPr>
            </a:pPr>
            <a:r>
              <a:rPr lang="kk-KZ" sz="2000" dirty="0" smtClean="0">
                <a:latin typeface="Times New Roman" pitchFamily="18" charset="0"/>
                <a:cs typeface="Times New Roman" pitchFamily="18" charset="0"/>
                <a:sym typeface="Arial"/>
              </a:rPr>
              <a:t>диарея </a:t>
            </a:r>
          </a:p>
          <a:p>
            <a:pPr marL="342900" indent="-342900" algn="just" defTabSz="457200">
              <a:spcBef>
                <a:spcPts val="1200"/>
              </a:spcBef>
              <a:buFont typeface="Arial" pitchFamily="34" charset="0"/>
              <a:buChar char="•"/>
              <a:defRPr sz="1466">
                <a:latin typeface="Arial"/>
                <a:ea typeface="Arial"/>
                <a:cs typeface="Arial"/>
                <a:sym typeface="Arial"/>
              </a:defRPr>
            </a:pPr>
            <a:r>
              <a:rPr lang="kk-KZ" sz="2000" dirty="0" smtClean="0">
                <a:latin typeface="Times New Roman" pitchFamily="18" charset="0"/>
                <a:cs typeface="Times New Roman" pitchFamily="18" charset="0"/>
                <a:sym typeface="Arial"/>
              </a:rPr>
              <a:t>Қалқанша </a:t>
            </a:r>
            <a:r>
              <a:rPr lang="kk-KZ" sz="2000" dirty="0">
                <a:latin typeface="Times New Roman" pitchFamily="18" charset="0"/>
                <a:cs typeface="Times New Roman" pitchFamily="18" charset="0"/>
                <a:sym typeface="Arial"/>
              </a:rPr>
              <a:t>безінің ісіктері </a:t>
            </a:r>
            <a:endParaRPr lang="kk-KZ" sz="2000" dirty="0" smtClean="0">
              <a:latin typeface="Times New Roman" pitchFamily="18" charset="0"/>
              <a:cs typeface="Times New Roman" pitchFamily="18" charset="0"/>
              <a:sym typeface="Arial"/>
            </a:endParaRPr>
          </a:p>
          <a:p>
            <a:pPr marL="342900" indent="-342900" algn="just" defTabSz="457200">
              <a:spcBef>
                <a:spcPts val="1200"/>
              </a:spcBef>
              <a:buFont typeface="Arial" pitchFamily="34" charset="0"/>
              <a:buChar char="•"/>
              <a:defRPr sz="1466">
                <a:latin typeface="Arial"/>
                <a:ea typeface="Arial"/>
                <a:cs typeface="Arial"/>
                <a:sym typeface="Arial"/>
              </a:defRPr>
            </a:pPr>
            <a:r>
              <a:rPr lang="kk-KZ" sz="2000" dirty="0" smtClean="0">
                <a:latin typeface="Times New Roman" pitchFamily="18" charset="0"/>
                <a:cs typeface="Times New Roman" pitchFamily="18" charset="0"/>
                <a:sym typeface="Arial"/>
              </a:rPr>
              <a:t>белсенді </a:t>
            </a:r>
            <a:r>
              <a:rPr lang="kk-KZ" sz="2000" dirty="0">
                <a:latin typeface="Times New Roman" pitchFamily="18" charset="0"/>
                <a:cs typeface="Times New Roman" pitchFamily="18" charset="0"/>
                <a:sym typeface="Arial"/>
              </a:rPr>
              <a:t>емес паратироидтар </a:t>
            </a:r>
            <a:endParaRPr lang="kk-KZ" sz="2000" dirty="0" smtClean="0">
              <a:latin typeface="Times New Roman" pitchFamily="18" charset="0"/>
              <a:cs typeface="Times New Roman" pitchFamily="18" charset="0"/>
              <a:sym typeface="Arial"/>
            </a:endParaRPr>
          </a:p>
          <a:p>
            <a:pPr marL="342900" indent="-342900" algn="just" defTabSz="457200">
              <a:spcBef>
                <a:spcPts val="1200"/>
              </a:spcBef>
              <a:buFont typeface="Arial" pitchFamily="34" charset="0"/>
              <a:buChar char="•"/>
              <a:defRPr sz="1466">
                <a:latin typeface="Arial"/>
                <a:ea typeface="Arial"/>
                <a:cs typeface="Arial"/>
                <a:sym typeface="Arial"/>
              </a:defRPr>
            </a:pPr>
            <a:r>
              <a:rPr lang="kk-KZ" sz="2000" dirty="0" smtClean="0">
                <a:latin typeface="Times New Roman" pitchFamily="18" charset="0"/>
                <a:cs typeface="Times New Roman" pitchFamily="18" charset="0"/>
                <a:sym typeface="Arial"/>
              </a:rPr>
              <a:t>жүктілік </a:t>
            </a:r>
            <a:r>
              <a:rPr lang="kk-KZ" sz="2000" dirty="0">
                <a:latin typeface="Times New Roman" pitchFamily="18" charset="0"/>
                <a:cs typeface="Times New Roman" pitchFamily="18" charset="0"/>
                <a:sym typeface="Arial"/>
              </a:rPr>
              <a:t>және лактация </a:t>
            </a:r>
            <a:endParaRPr lang="kk-KZ" sz="2000" dirty="0" smtClean="0">
              <a:latin typeface="Times New Roman" pitchFamily="18" charset="0"/>
              <a:cs typeface="Times New Roman" pitchFamily="18" charset="0"/>
              <a:sym typeface="Arial"/>
            </a:endParaRPr>
          </a:p>
          <a:p>
            <a:pPr marL="342900" indent="-342900" algn="just" defTabSz="457200">
              <a:spcBef>
                <a:spcPts val="1200"/>
              </a:spcBef>
              <a:buFont typeface="Arial" pitchFamily="34" charset="0"/>
              <a:buChar char="•"/>
              <a:defRPr sz="1466">
                <a:latin typeface="Arial"/>
                <a:ea typeface="Arial"/>
                <a:cs typeface="Arial"/>
                <a:sym typeface="Arial"/>
              </a:defRPr>
            </a:pPr>
            <a:r>
              <a:rPr lang="kk-KZ" sz="2000" dirty="0" smtClean="0">
                <a:latin typeface="Times New Roman" pitchFamily="18" charset="0"/>
                <a:cs typeface="Times New Roman" pitchFamily="18" charset="0"/>
                <a:sym typeface="Arial"/>
              </a:rPr>
              <a:t>Қалқанша безіне ота жасау </a:t>
            </a:r>
            <a:r>
              <a:rPr lang="kk-KZ" sz="2000" dirty="0">
                <a:latin typeface="Times New Roman" pitchFamily="18" charset="0"/>
                <a:cs typeface="Times New Roman" pitchFamily="18" charset="0"/>
                <a:sym typeface="Arial"/>
              </a:rPr>
              <a:t>кезінде паратироид бездерін кездейсоқ алып </a:t>
            </a:r>
            <a:r>
              <a:rPr lang="kk-KZ" sz="2000" dirty="0" smtClean="0">
                <a:latin typeface="Times New Roman" pitchFamily="18" charset="0"/>
                <a:cs typeface="Times New Roman" pitchFamily="18" charset="0"/>
                <a:sym typeface="Arial"/>
              </a:rPr>
              <a:t>тастау</a:t>
            </a:r>
          </a:p>
          <a:p>
            <a:pPr algn="just" defTabSz="457200">
              <a:spcBef>
                <a:spcPts val="1200"/>
              </a:spcBef>
              <a:defRPr sz="1466">
                <a:latin typeface="Arial"/>
                <a:ea typeface="Arial"/>
                <a:cs typeface="Arial"/>
                <a:sym typeface="Arial"/>
              </a:defRPr>
            </a:pPr>
            <a:r>
              <a:rPr lang="kk-KZ" sz="2000" b="1" dirty="0">
                <a:latin typeface="Times New Roman" pitchFamily="18" charset="0"/>
                <a:cs typeface="Times New Roman" pitchFamily="18" charset="0"/>
                <a:sym typeface="Arial"/>
              </a:rPr>
              <a:t>Кальцийдің гомеостазы </a:t>
            </a:r>
            <a:r>
              <a:rPr lang="kk-KZ" sz="2000" dirty="0">
                <a:latin typeface="Times New Roman" pitchFamily="18" charset="0"/>
                <a:cs typeface="Times New Roman" pitchFamily="18" charset="0"/>
                <a:sym typeface="Arial"/>
              </a:rPr>
              <a:t>диеталық қабылдау, зәр шығару және нәжістің жоғалуы мен оссо ұлпасының алмасуы арасындағы тепе-теңдікке байланысты. </a:t>
            </a:r>
            <a:endParaRPr lang="kk-KZ" sz="2000" dirty="0" smtClean="0">
              <a:latin typeface="Times New Roman" pitchFamily="18" charset="0"/>
              <a:cs typeface="Times New Roman" pitchFamily="18" charset="0"/>
              <a:sym typeface="Arial"/>
            </a:endParaRPr>
          </a:p>
          <a:p>
            <a:pPr algn="just" defTabSz="457200">
              <a:spcBef>
                <a:spcPts val="1200"/>
              </a:spcBef>
              <a:defRPr sz="1466">
                <a:latin typeface="Arial"/>
                <a:ea typeface="Arial"/>
                <a:cs typeface="Arial"/>
                <a:sym typeface="Arial"/>
              </a:defRPr>
            </a:pPr>
            <a:r>
              <a:rPr lang="kk-KZ" sz="2000" dirty="0" smtClean="0">
                <a:latin typeface="Times New Roman" pitchFamily="18" charset="0"/>
                <a:cs typeface="Times New Roman" pitchFamily="18" charset="0"/>
                <a:sym typeface="Arial"/>
              </a:rPr>
              <a:t>Ол </a:t>
            </a:r>
            <a:r>
              <a:rPr lang="kk-KZ" sz="2000" dirty="0">
                <a:latin typeface="Times New Roman" pitchFamily="18" charset="0"/>
                <a:cs typeface="Times New Roman" pitchFamily="18" charset="0"/>
                <a:sym typeface="Arial"/>
              </a:rPr>
              <a:t>үш гормонмен реттеледі: </a:t>
            </a:r>
            <a:r>
              <a:rPr lang="kk-KZ" sz="2000" b="1" dirty="0">
                <a:latin typeface="Times New Roman" pitchFamily="18" charset="0"/>
                <a:cs typeface="Times New Roman" pitchFamily="18" charset="0"/>
                <a:sym typeface="Arial"/>
              </a:rPr>
              <a:t>кальцритиол, кальцитонин және паратироид гормоны.</a:t>
            </a:r>
            <a:endParaRPr lang="ru-RU" sz="2000" b="1" dirty="0">
              <a:latin typeface="Times New Roman" pitchFamily="18" charset="0"/>
              <a:cs typeface="Times New Roman" pitchFamily="18" charset="0"/>
              <a:sym typeface="Arial"/>
            </a:endParaRPr>
          </a:p>
        </p:txBody>
      </p:sp>
      <p:sp>
        <p:nvSpPr>
          <p:cNvPr id="2" name="Прямоугольник 1"/>
          <p:cNvSpPr/>
          <p:nvPr/>
        </p:nvSpPr>
        <p:spPr>
          <a:xfrm>
            <a:off x="413965" y="1007695"/>
            <a:ext cx="11659392" cy="400110"/>
          </a:xfrm>
          <a:prstGeom prst="rect">
            <a:avLst/>
          </a:prstGeom>
        </p:spPr>
        <p:txBody>
          <a:bodyPr wrap="square">
            <a:spAutoFit/>
          </a:bodyPr>
          <a:lstStyle/>
          <a:p>
            <a:pPr algn="just"/>
            <a:endParaRPr lang="ru-RU" sz="2000" dirty="0">
              <a:latin typeface="Times New Roman" pitchFamily="18" charset="0"/>
              <a:cs typeface="Times New Roman" pitchFamily="18" charset="0"/>
            </a:endParaRPr>
          </a:p>
        </p:txBody>
      </p:sp>
      <p:sp>
        <p:nvSpPr>
          <p:cNvPr id="3" name="Прямоугольник 2"/>
          <p:cNvSpPr/>
          <p:nvPr/>
        </p:nvSpPr>
        <p:spPr>
          <a:xfrm>
            <a:off x="606540" y="1017053"/>
            <a:ext cx="7968560" cy="369332"/>
          </a:xfrm>
          <a:prstGeom prst="rect">
            <a:avLst/>
          </a:prstGeom>
        </p:spPr>
        <p:txBody>
          <a:bodyPr wrap="square">
            <a:spAutoFit/>
          </a:bodyPr>
          <a:lstStyle/>
          <a:p>
            <a:endParaRPr lang="ru-RU" dirty="0"/>
          </a:p>
        </p:txBody>
      </p:sp>
    </p:spTree>
    <p:extLst>
      <p:ext uri="{BB962C8B-B14F-4D97-AF65-F5344CB8AC3E}">
        <p14:creationId xmlns:p14="http://schemas.microsoft.com/office/powerpoint/2010/main" val="178200152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4" name="Заголовок 3"/>
          <p:cNvSpPr>
            <a:spLocks noGrp="1"/>
          </p:cNvSpPr>
          <p:nvPr>
            <p:ph type="title"/>
          </p:nvPr>
        </p:nvSpPr>
        <p:spPr>
          <a:xfrm>
            <a:off x="2425259" y="-11062"/>
            <a:ext cx="7290148" cy="779058"/>
          </a:xfrm>
        </p:spPr>
        <p:txBody>
          <a:bodyPr>
            <a:normAutofit/>
          </a:bodyPr>
          <a:lstStyle/>
          <a:p>
            <a:r>
              <a:rPr lang="kk-KZ" sz="3200" b="1" dirty="0">
                <a:solidFill>
                  <a:srgbClr val="FF0000"/>
                </a:solidFill>
                <a:latin typeface="Times New Roman" pitchFamily="18" charset="0"/>
                <a:cs typeface="Times New Roman" pitchFamily="18" charset="0"/>
              </a:rPr>
              <a:t>Кальцийді гормондық бақылау</a:t>
            </a:r>
            <a:endParaRPr lang="ru-RU" sz="3200" b="1" dirty="0">
              <a:solidFill>
                <a:srgbClr val="FF0000"/>
              </a:solidFill>
              <a:latin typeface="Times New Roman" pitchFamily="18" charset="0"/>
              <a:cs typeface="Times New Roman" pitchFamily="18" charset="0"/>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13965" y="2923061"/>
            <a:ext cx="11312736"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000" b="1" dirty="0">
              <a:latin typeface="Times New Roman" pitchFamily="18" charset="0"/>
              <a:cs typeface="Times New Roman" pitchFamily="18" charset="0"/>
              <a:sym typeface="Arial"/>
            </a:endParaRPr>
          </a:p>
        </p:txBody>
      </p:sp>
      <p:sp>
        <p:nvSpPr>
          <p:cNvPr id="2" name="Прямоугольник 1"/>
          <p:cNvSpPr/>
          <p:nvPr/>
        </p:nvSpPr>
        <p:spPr>
          <a:xfrm>
            <a:off x="413965" y="1007695"/>
            <a:ext cx="11659392" cy="400110"/>
          </a:xfrm>
          <a:prstGeom prst="rect">
            <a:avLst/>
          </a:prstGeom>
        </p:spPr>
        <p:txBody>
          <a:bodyPr wrap="square">
            <a:spAutoFit/>
          </a:bodyPr>
          <a:lstStyle/>
          <a:p>
            <a:pPr algn="just"/>
            <a:endParaRPr lang="ru-RU" sz="2000" dirty="0">
              <a:latin typeface="Times New Roman" pitchFamily="18" charset="0"/>
              <a:cs typeface="Times New Roman" pitchFamily="18" charset="0"/>
            </a:endParaRPr>
          </a:p>
        </p:txBody>
      </p:sp>
      <p:sp>
        <p:nvSpPr>
          <p:cNvPr id="3" name="Прямоугольник 2"/>
          <p:cNvSpPr/>
          <p:nvPr/>
        </p:nvSpPr>
        <p:spPr>
          <a:xfrm>
            <a:off x="606540" y="1017053"/>
            <a:ext cx="7968560" cy="369332"/>
          </a:xfrm>
          <a:prstGeom prst="rect">
            <a:avLst/>
          </a:prstGeom>
        </p:spPr>
        <p:txBody>
          <a:bodyPr wrap="square">
            <a:spAutoFit/>
          </a:bodyPr>
          <a:lstStyle/>
          <a:p>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37" y="1047051"/>
            <a:ext cx="11120161" cy="377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30071" y="5385572"/>
            <a:ext cx="11096629" cy="707886"/>
          </a:xfrm>
          <a:prstGeom prst="rect">
            <a:avLst/>
          </a:prstGeom>
        </p:spPr>
        <p:txBody>
          <a:bodyPr wrap="square">
            <a:spAutoFit/>
          </a:bodyPr>
          <a:lstStyle/>
          <a:p>
            <a:pPr algn="ctr"/>
            <a:r>
              <a:rPr lang="ru-RU" sz="2000" b="1" dirty="0" err="1">
                <a:latin typeface="Times New Roman" pitchFamily="18" charset="0"/>
                <a:cs typeface="Times New Roman" pitchFamily="18" charset="0"/>
              </a:rPr>
              <a:t>кальцитриол</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кальцитонин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және</a:t>
            </a:r>
            <a:r>
              <a:rPr lang="ru-RU" sz="2000" b="1" dirty="0">
                <a:latin typeface="Times New Roman" pitchFamily="18" charset="0"/>
                <a:cs typeface="Times New Roman" pitchFamily="18" charset="0"/>
              </a:rPr>
              <a:t> </a:t>
            </a:r>
            <a:r>
              <a:rPr lang="kk-KZ" sz="2000" b="1" dirty="0">
                <a:latin typeface="Times New Roman" pitchFamily="18" charset="0"/>
                <a:cs typeface="Times New Roman" pitchFamily="18" charset="0"/>
              </a:rPr>
              <a:t>П</a:t>
            </a:r>
            <a:r>
              <a:rPr lang="en-US" sz="2000" b="1" dirty="0" smtClean="0">
                <a:latin typeface="Times New Roman" pitchFamily="18" charset="0"/>
                <a:cs typeface="Times New Roman" pitchFamily="18" charset="0"/>
              </a:rPr>
              <a:t>T</a:t>
            </a:r>
            <a:r>
              <a:rPr lang="kk-KZ" sz="2000" b="1" dirty="0" smtClean="0">
                <a:latin typeface="Times New Roman" pitchFamily="18" charset="0"/>
                <a:cs typeface="Times New Roman" pitchFamily="18" charset="0"/>
              </a:rPr>
              <a:t>Г</a:t>
            </a:r>
            <a:r>
              <a:rPr lang="en-US"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қандағы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кальцийдің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қалыпты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концентрациясын</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сақтайды</a:t>
            </a:r>
            <a:endParaRPr lang="ru-RU" sz="1400" b="1" dirty="0">
              <a:latin typeface="Times New Roman" pitchFamily="18" charset="0"/>
              <a:cs typeface="Times New Roman" pitchFamily="18" charset="0"/>
            </a:endParaRPr>
          </a:p>
        </p:txBody>
      </p:sp>
      <p:sp>
        <p:nvSpPr>
          <p:cNvPr id="6" name="Прямоугольник 5"/>
          <p:cNvSpPr/>
          <p:nvPr/>
        </p:nvSpPr>
        <p:spPr>
          <a:xfrm>
            <a:off x="1002082" y="1007075"/>
            <a:ext cx="1565754" cy="461665"/>
          </a:xfrm>
          <a:prstGeom prst="rect">
            <a:avLst/>
          </a:prstGeom>
        </p:spPr>
        <p:txBody>
          <a:bodyPr wrap="square">
            <a:spAutoFit/>
          </a:bodyPr>
          <a:lstStyle/>
          <a:p>
            <a:r>
              <a:rPr lang="ru-RU" sz="1200" dirty="0" err="1">
                <a:latin typeface="Times New Roman" pitchFamily="18" charset="0"/>
                <a:cs typeface="Times New Roman" pitchFamily="18" charset="0"/>
              </a:rPr>
              <a:t>Диеталық</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қажеттілік</a:t>
            </a:r>
            <a:endParaRPr lang="ru-RU" sz="1200" dirty="0">
              <a:latin typeface="Times New Roman" pitchFamily="18" charset="0"/>
              <a:cs typeface="Times New Roman" pitchFamily="18" charset="0"/>
            </a:endParaRPr>
          </a:p>
          <a:p>
            <a:r>
              <a:rPr lang="ru-RU" sz="1200" dirty="0" err="1" smtClean="0">
                <a:latin typeface="Times New Roman" pitchFamily="18" charset="0"/>
                <a:cs typeface="Times New Roman" pitchFamily="18" charset="0"/>
              </a:rPr>
              <a:t>тәулігіне</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1000 мг</a:t>
            </a:r>
          </a:p>
        </p:txBody>
      </p:sp>
      <p:sp>
        <p:nvSpPr>
          <p:cNvPr id="7" name="Прямоугольник 6"/>
          <p:cNvSpPr/>
          <p:nvPr/>
        </p:nvSpPr>
        <p:spPr>
          <a:xfrm>
            <a:off x="1054256" y="1715446"/>
            <a:ext cx="1461406" cy="553998"/>
          </a:xfrm>
          <a:prstGeom prst="rect">
            <a:avLst/>
          </a:prstGeom>
        </p:spPr>
        <p:txBody>
          <a:bodyPr wrap="square">
            <a:spAutoFit/>
          </a:bodyPr>
          <a:lstStyle/>
          <a:p>
            <a:endParaRPr lang="ru-RU" dirty="0"/>
          </a:p>
          <a:p>
            <a:r>
              <a:rPr lang="ru-RU" sz="1200" dirty="0">
                <a:latin typeface="Times New Roman" pitchFamily="18" charset="0"/>
                <a:cs typeface="Times New Roman" pitchFamily="18" charset="0"/>
              </a:rPr>
              <a:t>Ас </a:t>
            </a:r>
            <a:r>
              <a:rPr lang="ru-RU" sz="1200" dirty="0" err="1">
                <a:latin typeface="Times New Roman" pitchFamily="18" charset="0"/>
                <a:cs typeface="Times New Roman" pitchFamily="18" charset="0"/>
              </a:rPr>
              <a:t>қорыту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жүйесі</a:t>
            </a:r>
            <a:endParaRPr lang="ru-RU" sz="1200" dirty="0">
              <a:latin typeface="Times New Roman" pitchFamily="18" charset="0"/>
              <a:cs typeface="Times New Roman" pitchFamily="18" charset="0"/>
            </a:endParaRPr>
          </a:p>
        </p:txBody>
      </p:sp>
      <p:sp>
        <p:nvSpPr>
          <p:cNvPr id="8" name="Прямоугольник 7"/>
          <p:cNvSpPr/>
          <p:nvPr/>
        </p:nvSpPr>
        <p:spPr>
          <a:xfrm>
            <a:off x="802666" y="4722405"/>
            <a:ext cx="2554309" cy="276999"/>
          </a:xfrm>
          <a:prstGeom prst="rect">
            <a:avLst/>
          </a:prstGeom>
        </p:spPr>
        <p:txBody>
          <a:bodyPr wrap="square">
            <a:spAutoFit/>
          </a:bodyPr>
          <a:lstStyle/>
          <a:p>
            <a:r>
              <a:rPr lang="ru-RU" sz="1200" dirty="0" err="1" smtClean="0">
                <a:latin typeface="Times New Roman" pitchFamily="18" charset="0"/>
                <a:cs typeface="Times New Roman" pitchFamily="18" charset="0"/>
              </a:rPr>
              <a:t>Нәжіспен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тәулігіне</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350 мг</a:t>
            </a:r>
          </a:p>
        </p:txBody>
      </p:sp>
      <p:sp>
        <p:nvSpPr>
          <p:cNvPr id="9" name="Прямоугольник 8"/>
          <p:cNvSpPr/>
          <p:nvPr/>
        </p:nvSpPr>
        <p:spPr>
          <a:xfrm>
            <a:off x="630072" y="637743"/>
            <a:ext cx="3392275" cy="369332"/>
          </a:xfrm>
          <a:prstGeom prst="rect">
            <a:avLst/>
          </a:prstGeom>
        </p:spPr>
        <p:txBody>
          <a:bodyPr wrap="none">
            <a:spAutoFit/>
          </a:bodyPr>
          <a:lstStyle/>
          <a:p>
            <a:r>
              <a:rPr lang="ru-RU" dirty="0">
                <a:latin typeface="Times New Roman" pitchFamily="18" charset="0"/>
                <a:cs typeface="Times New Roman" pitchFamily="18" charset="0"/>
              </a:rPr>
              <a:t>Кальций </a:t>
            </a:r>
            <a:r>
              <a:rPr lang="ru-RU" dirty="0" err="1">
                <a:latin typeface="Times New Roman" pitchFamily="18" charset="0"/>
                <a:cs typeface="Times New Roman" pitchFamily="18" charset="0"/>
              </a:rPr>
              <a:t>қабылдау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шығару</a:t>
            </a:r>
            <a:endParaRPr lang="ru-RU" dirty="0">
              <a:latin typeface="Times New Roman" pitchFamily="18" charset="0"/>
              <a:cs typeface="Times New Roman" pitchFamily="18" charset="0"/>
            </a:endParaRPr>
          </a:p>
        </p:txBody>
      </p:sp>
      <p:sp>
        <p:nvSpPr>
          <p:cNvPr id="10" name="Прямоугольник 9"/>
          <p:cNvSpPr/>
          <p:nvPr/>
        </p:nvSpPr>
        <p:spPr>
          <a:xfrm>
            <a:off x="2722862" y="4676238"/>
            <a:ext cx="1867958" cy="461665"/>
          </a:xfrm>
          <a:prstGeom prst="rect">
            <a:avLst/>
          </a:prstGeom>
        </p:spPr>
        <p:txBody>
          <a:bodyPr wrap="square">
            <a:spAutoFit/>
          </a:bodyPr>
          <a:lstStyle/>
          <a:p>
            <a:r>
              <a:rPr lang="ru-RU" sz="1200" dirty="0" err="1" smtClean="0">
                <a:latin typeface="Times New Roman" pitchFamily="18" charset="0"/>
                <a:cs typeface="Times New Roman" pitchFamily="18" charset="0"/>
              </a:rPr>
              <a:t>Зәрмен</a:t>
            </a:r>
            <a:endParaRPr lang="ru-RU" sz="1200" dirty="0">
              <a:latin typeface="Times New Roman" pitchFamily="18" charset="0"/>
              <a:cs typeface="Times New Roman" pitchFamily="18" charset="0"/>
            </a:endParaRPr>
          </a:p>
          <a:p>
            <a:r>
              <a:rPr lang="ru-RU" sz="1200" dirty="0" err="1" smtClean="0">
                <a:latin typeface="Times New Roman" pitchFamily="18" charset="0"/>
                <a:cs typeface="Times New Roman" pitchFamily="18" charset="0"/>
              </a:rPr>
              <a:t>тәулігіне</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650 мг</a:t>
            </a:r>
          </a:p>
        </p:txBody>
      </p:sp>
      <p:sp>
        <p:nvSpPr>
          <p:cNvPr id="11" name="Rectangle 3"/>
          <p:cNvSpPr>
            <a:spLocks noChangeArrowheads="1"/>
          </p:cNvSpPr>
          <p:nvPr/>
        </p:nvSpPr>
        <p:spPr bwMode="auto">
          <a:xfrm>
            <a:off x="2932939" y="2786239"/>
            <a:ext cx="848071" cy="14941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222222"/>
                </a:solidFill>
                <a:effectLst/>
                <a:latin typeface="Times New Roman" pitchFamily="18" charset="0"/>
                <a:cs typeface="Times New Roman" pitchFamily="18" charset="0"/>
              </a:rPr>
              <a:t>Бүйрек</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4" name="Прямоугольник 13"/>
          <p:cNvSpPr/>
          <p:nvPr/>
        </p:nvSpPr>
        <p:spPr>
          <a:xfrm>
            <a:off x="3071401" y="1468740"/>
            <a:ext cx="2239635" cy="646331"/>
          </a:xfrm>
          <a:prstGeom prst="rect">
            <a:avLst/>
          </a:prstGeom>
        </p:spPr>
        <p:txBody>
          <a:bodyPr wrap="square">
            <a:spAutoFit/>
          </a:bodyPr>
          <a:lstStyle/>
          <a:p>
            <a:r>
              <a:rPr lang="ru-RU" dirty="0">
                <a:latin typeface="Times New Roman" pitchFamily="18" charset="0"/>
                <a:cs typeface="Times New Roman" pitchFamily="18" charset="0"/>
              </a:rPr>
              <a:t>ас </a:t>
            </a:r>
            <a:r>
              <a:rPr lang="ru-RU" dirty="0" err="1">
                <a:latin typeface="Times New Roman" pitchFamily="18" charset="0"/>
                <a:cs typeface="Times New Roman" pitchFamily="18" charset="0"/>
              </a:rPr>
              <a:t>қорыту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жолымен</a:t>
            </a:r>
            <a:r>
              <a:rPr lang="ru-RU" dirty="0">
                <a:latin typeface="Times New Roman" pitchFamily="18" charset="0"/>
                <a:cs typeface="Times New Roman" pitchFamily="18" charset="0"/>
              </a:rPr>
              <a:t> абсорбция</a:t>
            </a:r>
          </a:p>
        </p:txBody>
      </p:sp>
      <p:sp>
        <p:nvSpPr>
          <p:cNvPr id="15" name="Прямоугольник 14"/>
          <p:cNvSpPr/>
          <p:nvPr/>
        </p:nvSpPr>
        <p:spPr>
          <a:xfrm>
            <a:off x="7448783" y="620908"/>
            <a:ext cx="5895936" cy="369332"/>
          </a:xfrm>
          <a:prstGeom prst="rect">
            <a:avLst/>
          </a:prstGeom>
        </p:spPr>
        <p:txBody>
          <a:bodyPr wrap="square">
            <a:spAutoFit/>
          </a:bodyPr>
          <a:lstStyle/>
          <a:p>
            <a:r>
              <a:rPr lang="ru-RU" dirty="0" smtClean="0"/>
              <a:t>                                                 </a:t>
            </a:r>
            <a:r>
              <a:rPr lang="ru-RU" dirty="0" err="1" smtClean="0"/>
              <a:t>сүйек</a:t>
            </a:r>
            <a:endParaRPr lang="ru-RU" dirty="0"/>
          </a:p>
        </p:txBody>
      </p:sp>
      <p:sp>
        <p:nvSpPr>
          <p:cNvPr id="16" name="Прямоугольник 15"/>
          <p:cNvSpPr/>
          <p:nvPr/>
        </p:nvSpPr>
        <p:spPr>
          <a:xfrm>
            <a:off x="6260517" y="595949"/>
            <a:ext cx="872355" cy="369332"/>
          </a:xfrm>
          <a:prstGeom prst="rect">
            <a:avLst/>
          </a:prstGeom>
        </p:spPr>
        <p:txBody>
          <a:bodyPr wrap="none">
            <a:spAutoFit/>
          </a:bodyPr>
          <a:lstStyle/>
          <a:p>
            <a:r>
              <a:rPr lang="ru-RU" dirty="0" err="1"/>
              <a:t>тамыр</a:t>
            </a:r>
            <a:endParaRPr lang="ru-RU" dirty="0"/>
          </a:p>
        </p:txBody>
      </p:sp>
      <p:sp>
        <p:nvSpPr>
          <p:cNvPr id="17" name="Прямоугольник 16"/>
          <p:cNvSpPr/>
          <p:nvPr/>
        </p:nvSpPr>
        <p:spPr>
          <a:xfrm>
            <a:off x="3781010" y="2786238"/>
            <a:ext cx="2289323" cy="646331"/>
          </a:xfrm>
          <a:prstGeom prst="rect">
            <a:avLst/>
          </a:prstGeom>
        </p:spPr>
        <p:txBody>
          <a:bodyPr wrap="square">
            <a:spAutoFit/>
          </a:bodyPr>
          <a:lstStyle/>
          <a:p>
            <a:r>
              <a:rPr lang="ru-RU" dirty="0" err="1">
                <a:latin typeface="Times New Roman" pitchFamily="18" charset="0"/>
                <a:cs typeface="Times New Roman" pitchFamily="18" charset="0"/>
              </a:rPr>
              <a:t>Бүйрек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сүзілу</a:t>
            </a:r>
            <a:endParaRPr lang="ru-RU" dirty="0">
              <a:latin typeface="Times New Roman" pitchFamily="18" charset="0"/>
              <a:cs typeface="Times New Roman" pitchFamily="18" charset="0"/>
            </a:endParaRPr>
          </a:p>
        </p:txBody>
      </p:sp>
      <p:sp>
        <p:nvSpPr>
          <p:cNvPr id="12" name="Прямоугольник 11"/>
          <p:cNvSpPr/>
          <p:nvPr/>
        </p:nvSpPr>
        <p:spPr>
          <a:xfrm>
            <a:off x="4148639" y="3455581"/>
            <a:ext cx="1394934" cy="523220"/>
          </a:xfrm>
          <a:prstGeom prst="rect">
            <a:avLst/>
          </a:prstGeom>
        </p:spPr>
        <p:txBody>
          <a:bodyPr wrap="none">
            <a:spAutoFit/>
          </a:bodyPr>
          <a:lstStyle/>
          <a:p>
            <a:r>
              <a:rPr lang="ru-RU" sz="1400" dirty="0" err="1">
                <a:latin typeface="Times New Roman" pitchFamily="18" charset="0"/>
                <a:cs typeface="Times New Roman" pitchFamily="18" charset="0"/>
              </a:rPr>
              <a:t>бүйрек</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арқылы</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dirty="0" err="1" smtClean="0">
                <a:latin typeface="Times New Roman" pitchFamily="18" charset="0"/>
                <a:cs typeface="Times New Roman" pitchFamily="18" charset="0"/>
              </a:rPr>
              <a:t>реабсорбция</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19" name="Прямоугольник 18"/>
          <p:cNvSpPr/>
          <p:nvPr/>
        </p:nvSpPr>
        <p:spPr>
          <a:xfrm>
            <a:off x="4191218" y="4071145"/>
            <a:ext cx="1261884" cy="461665"/>
          </a:xfrm>
          <a:prstGeom prst="rect">
            <a:avLst/>
          </a:prstGeom>
        </p:spPr>
        <p:txBody>
          <a:bodyPr wrap="none">
            <a:spAutoFit/>
          </a:bodyPr>
          <a:lstStyle/>
          <a:p>
            <a:r>
              <a:rPr lang="ru-RU" sz="1200" dirty="0" err="1">
                <a:solidFill>
                  <a:srgbClr val="FF0000"/>
                </a:solidFill>
                <a:latin typeface="Times New Roman" pitchFamily="18" charset="0"/>
                <a:cs typeface="Times New Roman" pitchFamily="18" charset="0"/>
              </a:rPr>
              <a:t>кальцитриол</a:t>
            </a:r>
            <a:r>
              <a:rPr lang="ru-RU" sz="1200" dirty="0">
                <a:solidFill>
                  <a:srgbClr val="FF0000"/>
                </a:solidFill>
                <a:latin typeface="Times New Roman" pitchFamily="18" charset="0"/>
                <a:cs typeface="Times New Roman" pitchFamily="18" charset="0"/>
              </a:rPr>
              <a:t> </a:t>
            </a:r>
            <a:endParaRPr lang="ru-RU" sz="1200" dirty="0" smtClean="0">
              <a:solidFill>
                <a:srgbClr val="FF0000"/>
              </a:solidFill>
              <a:latin typeface="Times New Roman" pitchFamily="18" charset="0"/>
              <a:cs typeface="Times New Roman" pitchFamily="18" charset="0"/>
            </a:endParaRPr>
          </a:p>
          <a:p>
            <a:r>
              <a:rPr lang="ru-RU" sz="1200" dirty="0" smtClean="0">
                <a:solidFill>
                  <a:srgbClr val="FF0000"/>
                </a:solidFill>
                <a:latin typeface="Times New Roman" pitchFamily="18" charset="0"/>
                <a:cs typeface="Times New Roman" pitchFamily="18" charset="0"/>
              </a:rPr>
              <a:t>(ПТГ </a:t>
            </a:r>
            <a:r>
              <a:rPr lang="ru-RU" sz="1200" dirty="0" err="1" smtClean="0">
                <a:solidFill>
                  <a:srgbClr val="FF0000"/>
                </a:solidFill>
                <a:latin typeface="Times New Roman" pitchFamily="18" charset="0"/>
                <a:cs typeface="Times New Roman" pitchFamily="18" charset="0"/>
              </a:rPr>
              <a:t>әлсіз</a:t>
            </a:r>
            <a:r>
              <a:rPr lang="ru-RU" sz="1200" dirty="0" smtClean="0">
                <a:solidFill>
                  <a:srgbClr val="FF0000"/>
                </a:solidFill>
                <a:latin typeface="Times New Roman" pitchFamily="18" charset="0"/>
                <a:cs typeface="Times New Roman" pitchFamily="18" charset="0"/>
              </a:rPr>
              <a:t> </a:t>
            </a:r>
            <a:r>
              <a:rPr lang="ru-RU" sz="1200" dirty="0" err="1" smtClean="0">
                <a:solidFill>
                  <a:srgbClr val="FF0000"/>
                </a:solidFill>
                <a:latin typeface="Times New Roman" pitchFamily="18" charset="0"/>
                <a:cs typeface="Times New Roman" pitchFamily="18" charset="0"/>
              </a:rPr>
              <a:t>әсер</a:t>
            </a:r>
            <a:r>
              <a:rPr lang="ru-RU" sz="1200" dirty="0">
                <a:solidFill>
                  <a:srgbClr val="FF0000"/>
                </a:solidFill>
                <a:latin typeface="Times New Roman" pitchFamily="18" charset="0"/>
                <a:cs typeface="Times New Roman" pitchFamily="18" charset="0"/>
              </a:rPr>
              <a:t>)</a:t>
            </a:r>
            <a:endParaRPr lang="en-US" sz="1200" dirty="0">
              <a:solidFill>
                <a:srgbClr val="FF0000"/>
              </a:solidFill>
              <a:latin typeface="Times New Roman" pitchFamily="18" charset="0"/>
              <a:cs typeface="Times New Roman" pitchFamily="18" charset="0"/>
            </a:endParaRPr>
          </a:p>
        </p:txBody>
      </p:sp>
      <p:sp>
        <p:nvSpPr>
          <p:cNvPr id="20" name="Прямоугольник 19"/>
          <p:cNvSpPr/>
          <p:nvPr/>
        </p:nvSpPr>
        <p:spPr>
          <a:xfrm>
            <a:off x="4191218" y="2269537"/>
            <a:ext cx="1204176" cy="307777"/>
          </a:xfrm>
          <a:prstGeom prst="rect">
            <a:avLst/>
          </a:prstGeom>
        </p:spPr>
        <p:txBody>
          <a:bodyPr wrap="none">
            <a:spAutoFit/>
          </a:bodyPr>
          <a:lstStyle/>
          <a:p>
            <a:r>
              <a:rPr lang="ru-RU" sz="1400" dirty="0" err="1">
                <a:solidFill>
                  <a:srgbClr val="FF0000"/>
                </a:solidFill>
                <a:latin typeface="Times New Roman" pitchFamily="18" charset="0"/>
                <a:cs typeface="Times New Roman" pitchFamily="18" charset="0"/>
              </a:rPr>
              <a:t>кальцитриол</a:t>
            </a:r>
            <a:r>
              <a:rPr lang="ru-RU" sz="1400" dirty="0">
                <a:solidFill>
                  <a:srgbClr val="FF0000"/>
                </a:solidFill>
                <a:latin typeface="Times New Roman" pitchFamily="18" charset="0"/>
                <a:cs typeface="Times New Roman" pitchFamily="18" charset="0"/>
              </a:rPr>
              <a:t> </a:t>
            </a:r>
          </a:p>
        </p:txBody>
      </p:sp>
      <p:sp>
        <p:nvSpPr>
          <p:cNvPr id="21" name="Прямоугольник 20"/>
          <p:cNvSpPr/>
          <p:nvPr/>
        </p:nvSpPr>
        <p:spPr>
          <a:xfrm>
            <a:off x="6158045" y="2244485"/>
            <a:ext cx="1630575" cy="307777"/>
          </a:xfrm>
          <a:prstGeom prst="rect">
            <a:avLst/>
          </a:prstGeom>
        </p:spPr>
        <p:txBody>
          <a:bodyPr wrap="none">
            <a:spAutoFit/>
          </a:bodyPr>
          <a:lstStyle/>
          <a:p>
            <a:r>
              <a:rPr lang="kk-KZ" sz="1400" dirty="0">
                <a:solidFill>
                  <a:srgbClr val="FF0000"/>
                </a:solidFill>
                <a:latin typeface="Times New Roman" pitchFamily="18" charset="0"/>
                <a:cs typeface="Times New Roman" pitchFamily="18" charset="0"/>
              </a:rPr>
              <a:t>Са</a:t>
            </a:r>
            <a:r>
              <a:rPr lang="kk-KZ" sz="1400" baseline="30000" dirty="0">
                <a:solidFill>
                  <a:srgbClr val="FF0000"/>
                </a:solidFill>
                <a:latin typeface="Times New Roman" pitchFamily="18" charset="0"/>
                <a:cs typeface="Times New Roman" pitchFamily="18" charset="0"/>
              </a:rPr>
              <a:t>2+ </a:t>
            </a:r>
            <a:r>
              <a:rPr lang="kk-KZ" sz="1400" dirty="0">
                <a:solidFill>
                  <a:srgbClr val="FF0000"/>
                </a:solidFill>
                <a:latin typeface="Times New Roman" pitchFamily="18" charset="0"/>
                <a:cs typeface="Times New Roman" pitchFamily="18" charset="0"/>
              </a:rPr>
              <a:t>(9,2-10,4 мг/л)</a:t>
            </a:r>
            <a:endParaRPr lang="ru-RU" sz="1400" dirty="0">
              <a:solidFill>
                <a:srgbClr val="FF0000"/>
              </a:solidFill>
              <a:latin typeface="Times New Roman" pitchFamily="18" charset="0"/>
              <a:cs typeface="Times New Roman" pitchFamily="18" charset="0"/>
            </a:endParaRPr>
          </a:p>
        </p:txBody>
      </p:sp>
      <p:sp>
        <p:nvSpPr>
          <p:cNvPr id="22" name="Прямоугольник 21"/>
          <p:cNvSpPr/>
          <p:nvPr/>
        </p:nvSpPr>
        <p:spPr>
          <a:xfrm>
            <a:off x="7766510" y="1745739"/>
            <a:ext cx="2355132" cy="307777"/>
          </a:xfrm>
          <a:prstGeom prst="rect">
            <a:avLst/>
          </a:prstGeom>
        </p:spPr>
        <p:txBody>
          <a:bodyPr wrap="none">
            <a:spAutoFit/>
          </a:bodyPr>
          <a:lstStyle/>
          <a:p>
            <a:r>
              <a:rPr lang="kk-KZ" sz="1400" dirty="0">
                <a:latin typeface="Times New Roman" pitchFamily="18" charset="0"/>
                <a:cs typeface="Times New Roman" pitchFamily="18" charset="0"/>
              </a:rPr>
              <a:t>остеобласт арқылы тұндыру</a:t>
            </a:r>
            <a:endParaRPr lang="ru-RU" sz="1400" dirty="0"/>
          </a:p>
        </p:txBody>
      </p:sp>
      <p:sp>
        <p:nvSpPr>
          <p:cNvPr id="23" name="Прямоугольник 22"/>
          <p:cNvSpPr/>
          <p:nvPr/>
        </p:nvSpPr>
        <p:spPr>
          <a:xfrm>
            <a:off x="8096983" y="2053516"/>
            <a:ext cx="1196161" cy="523220"/>
          </a:xfrm>
          <a:prstGeom prst="rect">
            <a:avLst/>
          </a:prstGeom>
        </p:spPr>
        <p:txBody>
          <a:bodyPr wrap="none">
            <a:spAutoFit/>
          </a:bodyPr>
          <a:lstStyle/>
          <a:p>
            <a:pPr algn="ctr"/>
            <a:r>
              <a:rPr lang="ru-RU" sz="1400" dirty="0" err="1" smtClean="0">
                <a:solidFill>
                  <a:srgbClr val="FF0000"/>
                </a:solidFill>
                <a:latin typeface="Times New Roman" pitchFamily="18" charset="0"/>
                <a:cs typeface="Times New Roman" pitchFamily="18" charset="0"/>
              </a:rPr>
              <a:t>Кальцитанин</a:t>
            </a:r>
            <a:endParaRPr lang="ru-RU" sz="1400" dirty="0" smtClean="0">
              <a:solidFill>
                <a:srgbClr val="FF0000"/>
              </a:solidFill>
              <a:latin typeface="Times New Roman" pitchFamily="18" charset="0"/>
              <a:cs typeface="Times New Roman" pitchFamily="18" charset="0"/>
            </a:endParaRPr>
          </a:p>
          <a:p>
            <a:pPr algn="ctr"/>
            <a:r>
              <a:rPr lang="kk-KZ" sz="1400" dirty="0" smtClean="0">
                <a:solidFill>
                  <a:srgbClr val="FF0000"/>
                </a:solidFill>
                <a:latin typeface="Times New Roman" pitchFamily="18" charset="0"/>
                <a:cs typeface="Times New Roman" pitchFamily="18" charset="0"/>
              </a:rPr>
              <a:t>(әлсіз әсер)</a:t>
            </a:r>
            <a:endParaRPr lang="ru-RU" sz="1400" dirty="0">
              <a:solidFill>
                <a:srgbClr val="FF0000"/>
              </a:solidFill>
              <a:latin typeface="Times New Roman" pitchFamily="18" charset="0"/>
              <a:cs typeface="Times New Roman" pitchFamily="18" charset="0"/>
            </a:endParaRPr>
          </a:p>
        </p:txBody>
      </p:sp>
      <p:sp>
        <p:nvSpPr>
          <p:cNvPr id="24" name="Прямоугольник 23"/>
          <p:cNvSpPr/>
          <p:nvPr/>
        </p:nvSpPr>
        <p:spPr>
          <a:xfrm>
            <a:off x="7459325" y="3159467"/>
            <a:ext cx="2667718" cy="307777"/>
          </a:xfrm>
          <a:prstGeom prst="rect">
            <a:avLst/>
          </a:prstGeom>
        </p:spPr>
        <p:txBody>
          <a:bodyPr wrap="none">
            <a:spAutoFit/>
          </a:bodyPr>
          <a:lstStyle/>
          <a:p>
            <a:pPr algn="ctr"/>
            <a:r>
              <a:rPr lang="ru-RU" sz="1400" dirty="0">
                <a:latin typeface="Times New Roman" pitchFamily="18" charset="0"/>
                <a:cs typeface="Times New Roman" pitchFamily="18" charset="0"/>
              </a:rPr>
              <a:t>остеобласт </a:t>
            </a:r>
            <a:r>
              <a:rPr lang="ru-RU" sz="1400" dirty="0" err="1">
                <a:latin typeface="Times New Roman" pitchFamily="18" charset="0"/>
                <a:cs typeface="Times New Roman" pitchFamily="18" charset="0"/>
              </a:rPr>
              <a:t>арқылы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реабсорбция</a:t>
            </a:r>
            <a:endParaRPr lang="ru-RU" sz="1400" dirty="0">
              <a:latin typeface="Times New Roman" pitchFamily="18" charset="0"/>
              <a:cs typeface="Times New Roman" pitchFamily="18" charset="0"/>
            </a:endParaRPr>
          </a:p>
        </p:txBody>
      </p:sp>
      <p:sp>
        <p:nvSpPr>
          <p:cNvPr id="25" name="Прямоугольник 24"/>
          <p:cNvSpPr/>
          <p:nvPr/>
        </p:nvSpPr>
        <p:spPr>
          <a:xfrm>
            <a:off x="8218556" y="3476317"/>
            <a:ext cx="1451038" cy="307777"/>
          </a:xfrm>
          <a:prstGeom prst="rect">
            <a:avLst/>
          </a:prstGeom>
        </p:spPr>
        <p:txBody>
          <a:bodyPr wrap="none">
            <a:spAutoFit/>
          </a:bodyPr>
          <a:lstStyle/>
          <a:p>
            <a:pPr algn="ctr"/>
            <a:r>
              <a:rPr lang="ru-RU" sz="1400" dirty="0" err="1">
                <a:solidFill>
                  <a:srgbClr val="FF0000"/>
                </a:solidFill>
                <a:latin typeface="Times New Roman" pitchFamily="18" charset="0"/>
                <a:cs typeface="Times New Roman" pitchFamily="18" charset="0"/>
              </a:rPr>
              <a:t>кальцитрол</a:t>
            </a:r>
            <a:r>
              <a:rPr lang="ru-RU" sz="1400" dirty="0">
                <a:solidFill>
                  <a:srgbClr val="FF0000"/>
                </a:solidFill>
                <a:latin typeface="Times New Roman" pitchFamily="18" charset="0"/>
                <a:cs typeface="Times New Roman" pitchFamily="18" charset="0"/>
              </a:rPr>
              <a:t> ПТГ</a:t>
            </a:r>
          </a:p>
        </p:txBody>
      </p:sp>
      <p:sp>
        <p:nvSpPr>
          <p:cNvPr id="26" name="Прямоугольник 25"/>
          <p:cNvSpPr/>
          <p:nvPr/>
        </p:nvSpPr>
        <p:spPr>
          <a:xfrm>
            <a:off x="9669594" y="2790135"/>
            <a:ext cx="1747594" cy="523220"/>
          </a:xfrm>
          <a:prstGeom prst="rect">
            <a:avLst/>
          </a:prstGeom>
        </p:spPr>
        <p:txBody>
          <a:bodyPr wrap="none">
            <a:spAutoFit/>
          </a:bodyPr>
          <a:lstStyle/>
          <a:p>
            <a:r>
              <a:rPr lang="kk-KZ" sz="1400" dirty="0">
                <a:latin typeface="Times New Roman" pitchFamily="18" charset="0"/>
                <a:cs typeface="Times New Roman" pitchFamily="18" charset="0"/>
              </a:rPr>
              <a:t>Кальций карбонаты </a:t>
            </a:r>
            <a:endParaRPr lang="kk-KZ" sz="1400" dirty="0" smtClean="0">
              <a:latin typeface="Times New Roman" pitchFamily="18" charset="0"/>
              <a:cs typeface="Times New Roman" pitchFamily="18" charset="0"/>
            </a:endParaRPr>
          </a:p>
          <a:p>
            <a:pPr algn="ctr"/>
            <a:r>
              <a:rPr lang="kk-KZ" sz="1400" dirty="0" smtClean="0">
                <a:latin typeface="Times New Roman" pitchFamily="18" charset="0"/>
                <a:cs typeface="Times New Roman" pitchFamily="18" charset="0"/>
              </a:rPr>
              <a:t>СаСО</a:t>
            </a:r>
            <a:r>
              <a:rPr lang="ru-RU" sz="1400" baseline="-25000" dirty="0">
                <a:latin typeface="Times New Roman" pitchFamily="18" charset="0"/>
                <a:cs typeface="Times New Roman" pitchFamily="18" charset="0"/>
              </a:rPr>
              <a:t>3</a:t>
            </a:r>
            <a:endParaRPr lang="ru-RU" sz="1400" dirty="0">
              <a:latin typeface="Times New Roman" pitchFamily="18" charset="0"/>
              <a:cs typeface="Times New Roman" pitchFamily="18" charset="0"/>
            </a:endParaRPr>
          </a:p>
        </p:txBody>
      </p:sp>
      <p:sp>
        <p:nvSpPr>
          <p:cNvPr id="27" name="Прямоугольник 26"/>
          <p:cNvSpPr/>
          <p:nvPr/>
        </p:nvSpPr>
        <p:spPr>
          <a:xfrm>
            <a:off x="9628492" y="2161815"/>
            <a:ext cx="1748481" cy="523220"/>
          </a:xfrm>
          <a:prstGeom prst="rect">
            <a:avLst/>
          </a:prstGeom>
        </p:spPr>
        <p:txBody>
          <a:bodyPr wrap="square">
            <a:spAutoFit/>
          </a:bodyPr>
          <a:lstStyle/>
          <a:p>
            <a:r>
              <a:rPr lang="kk-KZ" sz="1400" dirty="0">
                <a:latin typeface="Times New Roman" pitchFamily="18" charset="0"/>
                <a:cs typeface="Times New Roman" pitchFamily="18" charset="0"/>
              </a:rPr>
              <a:t>Гидроксиапатит</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Са</a:t>
            </a:r>
            <a:r>
              <a:rPr lang="ru-RU" sz="1400" baseline="-25000" dirty="0">
                <a:latin typeface="Times New Roman" pitchFamily="18" charset="0"/>
                <a:cs typeface="Times New Roman" pitchFamily="18" charset="0"/>
              </a:rPr>
              <a:t>10</a:t>
            </a:r>
            <a:r>
              <a:rPr lang="ru-RU" sz="1400" dirty="0">
                <a:latin typeface="Times New Roman" pitchFamily="18" charset="0"/>
                <a:cs typeface="Times New Roman" pitchFamily="18" charset="0"/>
              </a:rPr>
              <a:t>(РО</a:t>
            </a:r>
            <a:r>
              <a:rPr lang="ru-RU" sz="1400" baseline="-25000" dirty="0">
                <a:latin typeface="Times New Roman" pitchFamily="18" charset="0"/>
                <a:cs typeface="Times New Roman" pitchFamily="18" charset="0"/>
              </a:rPr>
              <a:t>4</a:t>
            </a:r>
            <a:r>
              <a:rPr lang="ru-RU" sz="1400" dirty="0">
                <a:latin typeface="Times New Roman" pitchFamily="18" charset="0"/>
                <a:cs typeface="Times New Roman" pitchFamily="18" charset="0"/>
              </a:rPr>
              <a:t>)</a:t>
            </a:r>
            <a:r>
              <a:rPr lang="ru-RU" sz="1400" baseline="-25000" dirty="0">
                <a:latin typeface="Times New Roman" pitchFamily="18" charset="0"/>
                <a:cs typeface="Times New Roman" pitchFamily="18" charset="0"/>
              </a:rPr>
              <a:t>6</a:t>
            </a:r>
            <a:r>
              <a:rPr lang="ru-RU" sz="1400" dirty="0">
                <a:latin typeface="Times New Roman" pitchFamily="18" charset="0"/>
                <a:cs typeface="Times New Roman" pitchFamily="18" charset="0"/>
              </a:rPr>
              <a:t>(ОН)</a:t>
            </a:r>
            <a:r>
              <a:rPr lang="ru-RU" sz="1400" baseline="-25000" dirty="0">
                <a:latin typeface="Times New Roman" pitchFamily="18" charset="0"/>
                <a:cs typeface="Times New Roman" pitchFamily="18" charset="0"/>
              </a:rPr>
              <a:t>2</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65191703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4" name="Заголовок 3"/>
          <p:cNvSpPr>
            <a:spLocks noGrp="1"/>
          </p:cNvSpPr>
          <p:nvPr>
            <p:ph type="title"/>
          </p:nvPr>
        </p:nvSpPr>
        <p:spPr>
          <a:xfrm>
            <a:off x="1831232" y="102632"/>
            <a:ext cx="9680185" cy="882215"/>
          </a:xfrm>
        </p:spPr>
        <p:txBody>
          <a:bodyPr>
            <a:normAutofit fontScale="90000"/>
          </a:bodyPr>
          <a:lstStyle/>
          <a:p>
            <a:pPr algn="just"/>
            <a:r>
              <a:rPr lang="ru-RU" sz="3200" dirty="0"/>
              <a:t/>
            </a:r>
            <a:br>
              <a:rPr lang="ru-RU" sz="3200" dirty="0"/>
            </a:br>
            <a:r>
              <a:rPr lang="ru-RU" sz="3600" dirty="0" err="1" smtClean="0">
                <a:solidFill>
                  <a:srgbClr val="FF0000"/>
                </a:solidFill>
                <a:latin typeface="Times New Roman" pitchFamily="18" charset="0"/>
                <a:cs typeface="Times New Roman" pitchFamily="18" charset="0"/>
              </a:rPr>
              <a:t>Шағын</a:t>
            </a:r>
            <a:r>
              <a:rPr lang="ru-RU" sz="3600" dirty="0">
                <a:solidFill>
                  <a:srgbClr val="FF0000"/>
                </a:solidFill>
                <a:latin typeface="Times New Roman" pitchFamily="18" charset="0"/>
                <a:cs typeface="Times New Roman" pitchFamily="18" charset="0"/>
              </a:rPr>
              <a:t> </a:t>
            </a:r>
            <a:r>
              <a:rPr lang="ru-RU" sz="3600" dirty="0" smtClean="0">
                <a:solidFill>
                  <a:srgbClr val="FF0000"/>
                </a:solidFill>
                <a:latin typeface="Times New Roman" pitchFamily="18" charset="0"/>
                <a:cs typeface="Times New Roman" pitchFamily="18" charset="0"/>
              </a:rPr>
              <a:t>– кейс </a:t>
            </a:r>
            <a:r>
              <a:rPr lang="en-US" sz="3600" dirty="0" smtClean="0">
                <a:solidFill>
                  <a:srgbClr val="FF0000"/>
                </a:solidFill>
                <a:latin typeface="Times New Roman" pitchFamily="18" charset="0"/>
                <a:cs typeface="Times New Roman" pitchFamily="18" charset="0"/>
              </a:rPr>
              <a:t>II </a:t>
            </a:r>
            <a:r>
              <a:rPr lang="ru-RU" sz="3600" dirty="0" smtClean="0">
                <a:solidFill>
                  <a:srgbClr val="FF0000"/>
                </a:solidFill>
                <a:latin typeface="Times New Roman" pitchFamily="18" charset="0"/>
                <a:cs typeface="Times New Roman" pitchFamily="18" charset="0"/>
              </a:rPr>
              <a:t>«</a:t>
            </a:r>
            <a:r>
              <a:rPr lang="ru-RU" sz="3600" dirty="0" err="1" smtClean="0">
                <a:solidFill>
                  <a:srgbClr val="FF0000"/>
                </a:solidFill>
                <a:latin typeface="Times New Roman" pitchFamily="18" charset="0"/>
                <a:cs typeface="Times New Roman" pitchFamily="18" charset="0"/>
              </a:rPr>
              <a:t>Гормондар</a:t>
            </a:r>
            <a:r>
              <a:rPr lang="ru-RU" sz="3600" dirty="0" smtClean="0">
                <a:solidFill>
                  <a:srgbClr val="FF0000"/>
                </a:solidFill>
                <a:latin typeface="Times New Roman" pitchFamily="18" charset="0"/>
                <a:cs typeface="Times New Roman" pitchFamily="18" charset="0"/>
              </a:rPr>
              <a:t> </a:t>
            </a:r>
            <a:r>
              <a:rPr lang="ru-RU" sz="3600" dirty="0">
                <a:solidFill>
                  <a:srgbClr val="FF0000"/>
                </a:solidFill>
                <a:latin typeface="Times New Roman" pitchFamily="18" charset="0"/>
                <a:cs typeface="Times New Roman" pitchFamily="18" charset="0"/>
              </a:rPr>
              <a:t>мен </a:t>
            </a:r>
            <a:r>
              <a:rPr lang="ru-RU" sz="3600" dirty="0" err="1">
                <a:solidFill>
                  <a:srgbClr val="FF0000"/>
                </a:solidFill>
                <a:latin typeface="Times New Roman" pitchFamily="18" charset="0"/>
                <a:cs typeface="Times New Roman" pitchFamily="18" charset="0"/>
              </a:rPr>
              <a:t>сүйектердің</a:t>
            </a:r>
            <a:r>
              <a:rPr lang="ru-RU" sz="3600" dirty="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өсуі</a:t>
            </a:r>
            <a:r>
              <a:rPr lang="ru-RU" sz="3600" dirty="0" smtClean="0">
                <a:solidFill>
                  <a:srgbClr val="FF0000"/>
                </a:solidFill>
                <a:latin typeface="Times New Roman" pitchFamily="18" charset="0"/>
                <a:cs typeface="Times New Roman" pitchFamily="18" charset="0"/>
              </a:rPr>
              <a:t>»</a:t>
            </a:r>
            <a:endParaRPr lang="kk-KZ" sz="3600" b="1" dirty="0">
              <a:solidFill>
                <a:srgbClr val="FF0000"/>
              </a:solidFill>
              <a:latin typeface="Times New Roman" pitchFamily="18" charset="0"/>
              <a:cs typeface="Times New Roman" pitchFamily="18" charset="0"/>
            </a:endParaRPr>
          </a:p>
        </p:txBody>
      </p:sp>
      <p:sp>
        <p:nvSpPr>
          <p:cNvPr id="2" name="Прямоугольник 1"/>
          <p:cNvSpPr/>
          <p:nvPr/>
        </p:nvSpPr>
        <p:spPr>
          <a:xfrm>
            <a:off x="413965" y="1007695"/>
            <a:ext cx="11659392" cy="400110"/>
          </a:xfrm>
          <a:prstGeom prst="rect">
            <a:avLst/>
          </a:prstGeom>
        </p:spPr>
        <p:txBody>
          <a:bodyPr wrap="square">
            <a:spAutoFit/>
          </a:bodyPr>
          <a:lstStyle/>
          <a:p>
            <a:pPr algn="just"/>
            <a:endParaRPr lang="ru-RU" sz="2000" dirty="0">
              <a:latin typeface="Times New Roman" pitchFamily="18" charset="0"/>
              <a:cs typeface="Times New Roman" pitchFamily="18" charset="0"/>
            </a:endParaRPr>
          </a:p>
        </p:txBody>
      </p:sp>
      <p:sp>
        <p:nvSpPr>
          <p:cNvPr id="3" name="Прямоугольник 2"/>
          <p:cNvSpPr/>
          <p:nvPr/>
        </p:nvSpPr>
        <p:spPr>
          <a:xfrm>
            <a:off x="606540" y="1017053"/>
            <a:ext cx="7968560" cy="369332"/>
          </a:xfrm>
          <a:prstGeom prst="rect">
            <a:avLst/>
          </a:prstGeom>
        </p:spPr>
        <p:txBody>
          <a:bodyPr wrap="square">
            <a:spAutoFit/>
          </a:bodyPr>
          <a:lstStyle/>
          <a:p>
            <a:endParaRPr lang="ru-RU" dirty="0"/>
          </a:p>
        </p:txBody>
      </p:sp>
      <p:sp>
        <p:nvSpPr>
          <p:cNvPr id="15" name="Прямоугольник 14"/>
          <p:cNvSpPr/>
          <p:nvPr/>
        </p:nvSpPr>
        <p:spPr>
          <a:xfrm>
            <a:off x="7448783" y="620908"/>
            <a:ext cx="5895936" cy="369332"/>
          </a:xfrm>
          <a:prstGeom prst="rect">
            <a:avLst/>
          </a:prstGeom>
        </p:spPr>
        <p:txBody>
          <a:bodyPr wrap="square">
            <a:spAutoFit/>
          </a:bodyPr>
          <a:lstStyle/>
          <a:p>
            <a:r>
              <a:rPr lang="ru-RU" dirty="0" smtClean="0"/>
              <a:t>                                                 </a:t>
            </a:r>
            <a:endParaRPr lang="ru-RU" dirty="0"/>
          </a:p>
        </p:txBody>
      </p:sp>
      <p:grpSp>
        <p:nvGrpSpPr>
          <p:cNvPr id="33" name="Group"/>
          <p:cNvGrpSpPr/>
          <p:nvPr/>
        </p:nvGrpSpPr>
        <p:grpSpPr>
          <a:xfrm>
            <a:off x="521234" y="234478"/>
            <a:ext cx="980373" cy="1007340"/>
            <a:chOff x="-1" y="0"/>
            <a:chExt cx="980372" cy="1007338"/>
          </a:xfrm>
        </p:grpSpPr>
        <p:sp>
          <p:nvSpPr>
            <p:cNvPr id="34" name="Oval"/>
            <p:cNvSpPr/>
            <p:nvPr/>
          </p:nvSpPr>
          <p:spPr>
            <a:xfrm>
              <a:off x="-2" y="-1"/>
              <a:ext cx="980373" cy="1007339"/>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35" name="Oval"/>
            <p:cNvSpPr/>
            <p:nvPr/>
          </p:nvSpPr>
          <p:spPr>
            <a:xfrm>
              <a:off x="165065" y="169585"/>
              <a:ext cx="650359" cy="668149"/>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36" name="Group"/>
            <p:cNvGrpSpPr/>
            <p:nvPr/>
          </p:nvGrpSpPr>
          <p:grpSpPr>
            <a:xfrm>
              <a:off x="142134" y="146026"/>
              <a:ext cx="696254" cy="715331"/>
              <a:chOff x="-1" y="0"/>
              <a:chExt cx="696253" cy="715330"/>
            </a:xfrm>
          </p:grpSpPr>
          <p:sp>
            <p:nvSpPr>
              <p:cNvPr id="37" name="Rectangle"/>
              <p:cNvSpPr/>
              <p:nvPr/>
            </p:nvSpPr>
            <p:spPr>
              <a:xfrm>
                <a:off x="-2" y="0"/>
                <a:ext cx="696253" cy="715326"/>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38" name="image3.png" descr="image3.png"/>
              <p:cNvPicPr>
                <a:picLocks noChangeAspect="1"/>
              </p:cNvPicPr>
              <p:nvPr/>
            </p:nvPicPr>
            <p:blipFill>
              <a:blip r:embed="rId3">
                <a:extLst/>
              </a:blip>
              <a:stretch>
                <a:fillRect/>
              </a:stretch>
            </p:blipFill>
            <p:spPr>
              <a:xfrm>
                <a:off x="2" y="-1"/>
                <a:ext cx="696251" cy="715331"/>
              </a:xfrm>
              <a:prstGeom prst="rect">
                <a:avLst/>
              </a:prstGeom>
              <a:ln w="12700" cap="flat">
                <a:noFill/>
                <a:miter lim="400000"/>
              </a:ln>
              <a:effectLst/>
            </p:spPr>
          </p:pic>
        </p:grpSp>
      </p:grpSp>
      <p:sp>
        <p:nvSpPr>
          <p:cNvPr id="13" name="Rectangle 1"/>
          <p:cNvSpPr>
            <a:spLocks noChangeArrowheads="1"/>
          </p:cNvSpPr>
          <p:nvPr/>
        </p:nvSpPr>
        <p:spPr bwMode="auto">
          <a:xfrm>
            <a:off x="154011" y="1555757"/>
            <a:ext cx="11332356" cy="218073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А б</a:t>
            </a:r>
            <a:r>
              <a:rPr kumimoji="0" lang="kk-KZ" sz="2400" b="1" i="0" u="none" strike="noStrike" cap="none" normalizeH="0" baseline="0" dirty="0" smtClean="0">
                <a:ln>
                  <a:noFill/>
                </a:ln>
                <a:solidFill>
                  <a:srgbClr val="222222"/>
                </a:solidFill>
                <a:effectLst/>
                <a:latin typeface="Times New Roman" pitchFamily="18" charset="0"/>
                <a:cs typeface="Times New Roman" pitchFamily="18" charset="0"/>
              </a:rPr>
              <a:t>өлімі.</a:t>
            </a:r>
            <a:r>
              <a:rPr kumimoji="0" lang="kk-KZ" sz="2400" b="1" i="0" u="none" strike="noStrike" cap="none" normalizeH="0" dirty="0" smtClean="0">
                <a:ln>
                  <a:noFill/>
                </a:ln>
                <a:solidFill>
                  <a:srgbClr val="222222"/>
                </a:solidFill>
                <a:effectLst/>
                <a:latin typeface="Times New Roman" pitchFamily="18" charset="0"/>
                <a:cs typeface="Times New Roman" pitchFamily="18" charset="0"/>
              </a:rPr>
              <a:t> </a:t>
            </a:r>
          </a:p>
          <a:p>
            <a:pPr lvl="0" algn="just" fontAlgn="base" hangingPunct="1">
              <a:spcBef>
                <a:spcPct val="0"/>
              </a:spcBef>
              <a:spcAft>
                <a:spcPct val="0"/>
              </a:spcAft>
            </a:pPr>
            <a:r>
              <a:rPr lang="ru-RU" sz="2400" b="1" dirty="0" smtClean="0">
                <a:solidFill>
                  <a:srgbClr val="222222"/>
                </a:solidFill>
                <a:latin typeface="Times New Roman" pitchFamily="18" charset="0"/>
                <a:cs typeface="Times New Roman" pitchFamily="18" charset="0"/>
              </a:rPr>
              <a:t>6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жасар</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Джозге</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Гипофиздегі</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жасушалардың</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белсенділігін</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арттыратын</a:t>
            </a:r>
            <a:r>
              <a:rPr lang="ru-RU" sz="2400" b="1" dirty="0">
                <a:solidFill>
                  <a:srgbClr val="222222"/>
                </a:solidFill>
                <a:latin typeface="Times New Roman" pitchFamily="18" charset="0"/>
                <a:cs typeface="Times New Roman" pitchFamily="18" charset="0"/>
              </a:rPr>
              <a:t>» </a:t>
            </a:r>
            <a:r>
              <a:rPr lang="ru-RU" sz="2400" b="1" dirty="0" err="1">
                <a:solidFill>
                  <a:srgbClr val="222222"/>
                </a:solidFill>
                <a:latin typeface="Times New Roman" pitchFamily="18" charset="0"/>
                <a:cs typeface="Times New Roman" pitchFamily="18" charset="0"/>
              </a:rPr>
              <a:t>тұқым</a:t>
            </a:r>
            <a:r>
              <a:rPr lang="ru-RU" sz="2400" b="1" dirty="0">
                <a:solidFill>
                  <a:srgbClr val="222222"/>
                </a:solidFill>
                <a:latin typeface="Times New Roman" pitchFamily="18" charset="0"/>
                <a:cs typeface="Times New Roman" pitchFamily="18" charset="0"/>
              </a:rPr>
              <a:t> </a:t>
            </a:r>
            <a:r>
              <a:rPr lang="ru-RU" sz="2400" b="1" dirty="0" err="1">
                <a:solidFill>
                  <a:srgbClr val="222222"/>
                </a:solidFill>
                <a:latin typeface="Times New Roman" pitchFamily="18" charset="0"/>
                <a:cs typeface="Times New Roman" pitchFamily="18" charset="0"/>
              </a:rPr>
              <a:t>қуалайтын</a:t>
            </a:r>
            <a:r>
              <a:rPr lang="ru-RU" sz="2400" b="1" dirty="0">
                <a:solidFill>
                  <a:srgbClr val="222222"/>
                </a:solidFill>
                <a:latin typeface="Times New Roman" pitchFamily="18" charset="0"/>
                <a:cs typeface="Times New Roman" pitchFamily="18" charset="0"/>
              </a:rPr>
              <a:t> </a:t>
            </a:r>
            <a:r>
              <a:rPr lang="ru-RU" sz="2400" b="1" dirty="0" smtClean="0">
                <a:solidFill>
                  <a:srgbClr val="222222"/>
                </a:solidFill>
                <a:latin typeface="Times New Roman" pitchFamily="18" charset="0"/>
                <a:cs typeface="Times New Roman" pitchFamily="18" charset="0"/>
              </a:rPr>
              <a:t>ауру </a:t>
            </a:r>
            <a:r>
              <a:rPr lang="ru-RU" sz="2400" b="1" dirty="0" err="1" smtClean="0">
                <a:solidFill>
                  <a:srgbClr val="222222"/>
                </a:solidFill>
                <a:latin typeface="Times New Roman" pitchFamily="18" charset="0"/>
                <a:cs typeface="Times New Roman" pitchFamily="18" charset="0"/>
              </a:rPr>
              <a:t>түрінен</a:t>
            </a:r>
            <a:r>
              <a:rPr lang="ru-RU" sz="2400" b="1" dirty="0" smtClean="0">
                <a:solidFill>
                  <a:srgbClr val="222222"/>
                </a:solidFill>
                <a:latin typeface="Times New Roman" pitchFamily="18" charset="0"/>
                <a:cs typeface="Times New Roman" pitchFamily="18" charset="0"/>
              </a:rPr>
              <a:t> </a:t>
            </a:r>
            <a:r>
              <a:rPr lang="ru-RU" sz="2400" b="1" dirty="0" err="1">
                <a:solidFill>
                  <a:srgbClr val="222222"/>
                </a:solidFill>
                <a:latin typeface="Times New Roman" pitchFamily="18" charset="0"/>
                <a:cs typeface="Times New Roman" pitchFamily="18" charset="0"/>
              </a:rPr>
              <a:t>зардап</a:t>
            </a:r>
            <a:r>
              <a:rPr lang="ru-RU" sz="2400" b="1" dirty="0">
                <a:solidFill>
                  <a:srgbClr val="222222"/>
                </a:solidFill>
                <a:latin typeface="Times New Roman" pitchFamily="18" charset="0"/>
                <a:cs typeface="Times New Roman" pitchFamily="18" charset="0"/>
              </a:rPr>
              <a:t> </a:t>
            </a:r>
            <a:r>
              <a:rPr lang="ru-RU" sz="2400" b="1" dirty="0" err="1" smtClean="0">
                <a:solidFill>
                  <a:srgbClr val="222222"/>
                </a:solidFill>
                <a:latin typeface="Times New Roman" pitchFamily="18" charset="0"/>
                <a:cs typeface="Times New Roman" pitchFamily="18" charset="0"/>
              </a:rPr>
              <a:t>шегеді</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Сол</a:t>
            </a:r>
            <a:r>
              <a:rPr kumimoji="0" lang="ru-RU" sz="2400" b="1" i="0" u="none" strike="noStrike" cap="none" normalizeH="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dirty="0" err="1" smtClean="0">
                <a:ln>
                  <a:noFill/>
                </a:ln>
                <a:solidFill>
                  <a:srgbClr val="222222"/>
                </a:solidFill>
                <a:effectLst/>
                <a:latin typeface="Times New Roman" pitchFamily="18" charset="0"/>
                <a:cs typeface="Times New Roman" pitchFamily="18" charset="0"/>
              </a:rPr>
              <a:t>себепті</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Джозде</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жыныстық</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жетілу</a:t>
            </a:r>
            <a:r>
              <a:rPr kumimoji="0" lang="ru-RU" sz="2400" b="1" i="0" u="none" strike="noStrike" cap="none" normalizeH="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dirty="0" err="1" smtClean="0">
                <a:ln>
                  <a:noFill/>
                </a:ln>
                <a:solidFill>
                  <a:srgbClr val="222222"/>
                </a:solidFill>
                <a:effectLst/>
                <a:latin typeface="Times New Roman" pitchFamily="18" charset="0"/>
                <a:cs typeface="Times New Roman" pitchFamily="18" charset="0"/>
              </a:rPr>
              <a:t>кезінде</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өсу</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гормоны (ӨГ)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артық</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өндірілді</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Бұл</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оның</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бойының</a:t>
            </a:r>
            <a:r>
              <a:rPr kumimoji="0" lang="ru-RU" sz="2400" b="1" i="0" u="none" strike="noStrike" cap="none" normalizeH="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dirty="0" err="1" smtClean="0">
                <a:ln>
                  <a:noFill/>
                </a:ln>
                <a:solidFill>
                  <a:srgbClr val="222222"/>
                </a:solidFill>
                <a:effectLst/>
                <a:latin typeface="Times New Roman" pitchFamily="18" charset="0"/>
                <a:cs typeface="Times New Roman" pitchFamily="18" charset="0"/>
              </a:rPr>
              <a:t>өсуіне</a:t>
            </a:r>
            <a:r>
              <a:rPr kumimoji="0" lang="ru-RU" sz="2400" b="1" i="0" u="none" strike="noStrike" cap="none" normalizeH="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dirty="0" err="1" smtClean="0">
                <a:ln>
                  <a:noFill/>
                </a:ln>
                <a:solidFill>
                  <a:srgbClr val="222222"/>
                </a:solidFill>
                <a:effectLst/>
                <a:latin typeface="Times New Roman" pitchFamily="18" charset="0"/>
                <a:cs typeface="Times New Roman" pitchFamily="18" charset="0"/>
              </a:rPr>
              <a:t>қандай</a:t>
            </a:r>
            <a:r>
              <a:rPr kumimoji="0" lang="ru-RU" sz="2400" b="1" i="0" u="none" strike="noStrike" cap="none" normalizeH="0" dirty="0" smtClean="0">
                <a:ln>
                  <a:noFill/>
                </a:ln>
                <a:solidFill>
                  <a:srgbClr val="222222"/>
                </a:solidFill>
                <a:effectLst/>
                <a:latin typeface="Times New Roman" pitchFamily="18" charset="0"/>
                <a:cs typeface="Times New Roman" pitchFamily="18" charset="0"/>
              </a:rPr>
              <a:t> </a:t>
            </a:r>
            <a:r>
              <a:rPr kumimoji="0" lang="ru-RU" sz="2400" b="1" i="0" u="none" strike="noStrike" cap="none" normalizeH="0" dirty="0" err="1" smtClean="0">
                <a:ln>
                  <a:noFill/>
                </a:ln>
                <a:solidFill>
                  <a:srgbClr val="222222"/>
                </a:solidFill>
                <a:effectLst/>
                <a:latin typeface="Times New Roman" pitchFamily="18" charset="0"/>
                <a:cs typeface="Times New Roman" pitchFamily="18" charset="0"/>
              </a:rPr>
              <a:t>әсері</a:t>
            </a:r>
            <a:r>
              <a:rPr kumimoji="0" lang="ru-RU" sz="2400" b="1" i="0" u="none" strike="noStrike" cap="none" normalizeH="0" dirty="0" smtClean="0">
                <a:ln>
                  <a:noFill/>
                </a:ln>
                <a:solidFill>
                  <a:srgbClr val="222222"/>
                </a:solidFill>
                <a:effectLst/>
                <a:latin typeface="Times New Roman" pitchFamily="18" charset="0"/>
                <a:cs typeface="Times New Roman" pitchFamily="18" charset="0"/>
              </a:rPr>
              <a:t> бар?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222222"/>
                </a:solidFill>
                <a:effectLst/>
                <a:latin typeface="Times New Roman" pitchFamily="18" charset="0"/>
                <a:cs typeface="Times New Roman" pitchFamily="18" charset="0"/>
              </a:rPr>
              <a:t>Түсіндіріңіз</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a:t>
            </a: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2704485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strVal val="4*#ppt_w"/>
                                          </p:val>
                                        </p:tav>
                                        <p:tav tm="100000">
                                          <p:val>
                                            <p:strVal val="#ppt_w"/>
                                          </p:val>
                                        </p:tav>
                                      </p:tavLst>
                                    </p:anim>
                                    <p:anim calcmode="lin" valueType="num">
                                      <p:cBhvr>
                                        <p:cTn id="8" dur="3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LEARNING OUTCOMES"/>
          <p:cNvSpPr txBox="1">
            <a:spLocks noGrp="1"/>
          </p:cNvSpPr>
          <p:nvPr>
            <p:ph type="title"/>
          </p:nvPr>
        </p:nvSpPr>
        <p:spPr>
          <a:xfrm>
            <a:off x="415164" y="596318"/>
            <a:ext cx="11348972" cy="762810"/>
          </a:xfrm>
          <a:prstGeom prst="rect">
            <a:avLst/>
          </a:prstGeom>
        </p:spPr>
        <p:txBody>
          <a:bodyPr>
            <a:normAutofit fontScale="90000"/>
          </a:bodyPr>
          <a:lstStyle>
            <a:lvl1pPr algn="ctr">
              <a:defRPr b="1">
                <a:latin typeface="Georgia"/>
                <a:ea typeface="Georgia"/>
                <a:cs typeface="Georgia"/>
                <a:sym typeface="Georgia"/>
              </a:defRPr>
            </a:lvl1pPr>
          </a:lstStyle>
          <a:p>
            <a:r>
              <a:rPr lang="kk-KZ" dirty="0" smtClean="0"/>
              <a:t>ОҚЫТУ НӘТИЖЕЛЕРІ</a:t>
            </a:r>
            <a:endParaRPr dirty="0"/>
          </a:p>
        </p:txBody>
      </p:sp>
      <p:sp>
        <p:nvSpPr>
          <p:cNvPr id="160" name="As a result of the lesson you will be able to:…"/>
          <p:cNvSpPr txBox="1">
            <a:spLocks noGrp="1"/>
          </p:cNvSpPr>
          <p:nvPr>
            <p:ph type="body" idx="1"/>
          </p:nvPr>
        </p:nvSpPr>
        <p:spPr>
          <a:xfrm>
            <a:off x="896623" y="1507073"/>
            <a:ext cx="9470513" cy="4550458"/>
          </a:xfrm>
          <a:prstGeom prst="rect">
            <a:avLst/>
          </a:prstGeom>
        </p:spPr>
        <p:txBody>
          <a:bodyPr>
            <a:normAutofit/>
          </a:bodyPr>
          <a:lstStyle/>
          <a:p>
            <a:pPr marL="0" indent="0" algn="just" defTabSz="1133855">
              <a:lnSpc>
                <a:spcPct val="100000"/>
              </a:lnSpc>
              <a:buSzTx/>
              <a:buNone/>
              <a:defRPr sz="2200" b="1">
                <a:solidFill>
                  <a:srgbClr val="000000"/>
                </a:solidFill>
                <a:latin typeface="Georgia"/>
                <a:ea typeface="Georgia"/>
                <a:cs typeface="Georgia"/>
                <a:sym typeface="Georgia"/>
              </a:defRPr>
            </a:pPr>
            <a:r>
              <a:rPr lang="ru-RU" dirty="0" err="1"/>
              <a:t>Сабақтың</a:t>
            </a:r>
            <a:r>
              <a:rPr lang="ru-RU" dirty="0"/>
              <a:t> </a:t>
            </a:r>
            <a:r>
              <a:rPr lang="ru-RU" dirty="0" err="1" smtClean="0"/>
              <a:t>соңында</a:t>
            </a:r>
            <a:r>
              <a:rPr lang="ru-RU" dirty="0" smtClean="0"/>
              <a:t> </a:t>
            </a:r>
            <a:r>
              <a:rPr lang="ru-RU" dirty="0" err="1" smtClean="0"/>
              <a:t>сіздер</a:t>
            </a:r>
            <a:r>
              <a:rPr lang="ru-RU" dirty="0" smtClean="0"/>
              <a:t> </a:t>
            </a:r>
            <a:r>
              <a:rPr lang="ru-RU" dirty="0" err="1"/>
              <a:t>мыналарды</a:t>
            </a:r>
            <a:r>
              <a:rPr lang="ru-RU" dirty="0"/>
              <a:t> </a:t>
            </a:r>
            <a:r>
              <a:rPr lang="ru-RU" dirty="0" err="1" smtClean="0"/>
              <a:t>білетін</a:t>
            </a:r>
            <a:r>
              <a:rPr lang="ru-RU" dirty="0" smtClean="0"/>
              <a:t> </a:t>
            </a:r>
            <a:r>
              <a:rPr lang="ru-RU" dirty="0" err="1" smtClean="0"/>
              <a:t>боласыз</a:t>
            </a:r>
            <a:r>
              <a:rPr lang="ru-RU" dirty="0" smtClean="0"/>
              <a:t>:</a:t>
            </a:r>
            <a:endParaRPr lang="ru-RU" dirty="0"/>
          </a:p>
          <a:p>
            <a:pPr marL="0" indent="0" algn="just" defTabSz="1133855">
              <a:lnSpc>
                <a:spcPct val="100000"/>
              </a:lnSpc>
              <a:buSzTx/>
              <a:buNone/>
              <a:defRPr sz="2200" b="1">
                <a:solidFill>
                  <a:srgbClr val="000000"/>
                </a:solidFill>
                <a:latin typeface="Georgia"/>
                <a:ea typeface="Georgia"/>
                <a:cs typeface="Georgia"/>
                <a:sym typeface="Georgia"/>
              </a:defRPr>
            </a:pPr>
            <a:endParaRPr lang="ru-RU" dirty="0"/>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r>
              <a:rPr lang="ru-RU" dirty="0" err="1"/>
              <a:t>Қаңқа</a:t>
            </a:r>
            <a:r>
              <a:rPr lang="ru-RU" dirty="0"/>
              <a:t> </a:t>
            </a:r>
            <a:r>
              <a:rPr lang="ru-RU" dirty="0" err="1"/>
              <a:t>жүйесінің</a:t>
            </a:r>
            <a:r>
              <a:rPr lang="ru-RU" dirty="0"/>
              <a:t> </a:t>
            </a:r>
            <a:r>
              <a:rPr lang="ru-RU" dirty="0" err="1" smtClean="0"/>
              <a:t>бірнеше</a:t>
            </a:r>
            <a:r>
              <a:rPr lang="ru-RU" dirty="0" smtClean="0"/>
              <a:t> </a:t>
            </a:r>
            <a:r>
              <a:rPr lang="ru-RU" dirty="0" err="1" smtClean="0"/>
              <a:t>қызметін</a:t>
            </a:r>
            <a:r>
              <a:rPr lang="ru-RU" dirty="0" smtClean="0"/>
              <a:t>;</a:t>
            </a:r>
            <a:endParaRPr lang="ru-RU" dirty="0"/>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r>
              <a:rPr lang="ru-RU" dirty="0" err="1" smtClean="0"/>
              <a:t>Сүйектің</a:t>
            </a:r>
            <a:r>
              <a:rPr lang="ru-RU" dirty="0" smtClean="0"/>
              <a:t> </a:t>
            </a:r>
            <a:r>
              <a:rPr lang="ru-RU" dirty="0" err="1"/>
              <a:t>пайда</a:t>
            </a:r>
            <a:r>
              <a:rPr lang="ru-RU" dirty="0"/>
              <a:t> </a:t>
            </a:r>
            <a:r>
              <a:rPr lang="ru-RU" dirty="0" err="1"/>
              <a:t>болуының</a:t>
            </a:r>
            <a:r>
              <a:rPr lang="ru-RU" dirty="0"/>
              <a:t> </a:t>
            </a:r>
            <a:r>
              <a:rPr lang="ru-RU" dirty="0" err="1"/>
              <a:t>екі</a:t>
            </a:r>
            <a:r>
              <a:rPr lang="ru-RU" dirty="0"/>
              <a:t> </a:t>
            </a:r>
            <a:r>
              <a:rPr lang="ru-RU" dirty="0" err="1" smtClean="0"/>
              <a:t>механизмін</a:t>
            </a:r>
            <a:r>
              <a:rPr lang="ru-RU" dirty="0" smtClean="0"/>
              <a:t>;</a:t>
            </a:r>
            <a:endParaRPr lang="ru-RU" dirty="0"/>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r>
              <a:rPr lang="ru-RU" dirty="0" err="1" smtClean="0"/>
              <a:t>Түтікті</a:t>
            </a:r>
            <a:r>
              <a:rPr lang="ru-RU" dirty="0" smtClean="0"/>
              <a:t> </a:t>
            </a:r>
            <a:r>
              <a:rPr lang="ru-RU" dirty="0" err="1"/>
              <a:t>сүйек</a:t>
            </a:r>
            <a:r>
              <a:rPr lang="ru-RU" dirty="0"/>
              <a:t> пен </a:t>
            </a:r>
            <a:r>
              <a:rPr lang="ru-RU" dirty="0" err="1"/>
              <a:t>жалпақ</a:t>
            </a:r>
            <a:r>
              <a:rPr lang="ru-RU" dirty="0"/>
              <a:t> </a:t>
            </a:r>
            <a:r>
              <a:rPr lang="ru-RU" dirty="0" err="1"/>
              <a:t>сүйектің</a:t>
            </a:r>
            <a:r>
              <a:rPr lang="ru-RU" dirty="0"/>
              <a:t> </a:t>
            </a:r>
            <a:r>
              <a:rPr lang="ru-RU" dirty="0" err="1"/>
              <a:t>жалпы</a:t>
            </a:r>
            <a:r>
              <a:rPr lang="ru-RU" dirty="0"/>
              <a:t> </a:t>
            </a:r>
            <a:r>
              <a:rPr lang="ru-RU" dirty="0" err="1" smtClean="0"/>
              <a:t>ерекшеліктерін</a:t>
            </a:r>
            <a:r>
              <a:rPr lang="ru-RU" dirty="0" smtClean="0"/>
              <a:t>;</a:t>
            </a:r>
            <a:endParaRPr lang="ru-RU" dirty="0"/>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r>
              <a:rPr lang="ru-RU" dirty="0" err="1" smtClean="0"/>
              <a:t>Пісіп</a:t>
            </a:r>
            <a:r>
              <a:rPr lang="ru-RU" dirty="0" smtClean="0"/>
              <a:t> </a:t>
            </a:r>
            <a:r>
              <a:rPr lang="ru-RU" dirty="0" err="1" smtClean="0"/>
              <a:t>жетілген</a:t>
            </a:r>
            <a:r>
              <a:rPr lang="ru-RU" dirty="0" smtClean="0"/>
              <a:t> </a:t>
            </a:r>
            <a:r>
              <a:rPr lang="ru-RU" dirty="0" err="1"/>
              <a:t>сүйектің</a:t>
            </a:r>
            <a:r>
              <a:rPr lang="ru-RU" dirty="0"/>
              <a:t> </a:t>
            </a:r>
            <a:r>
              <a:rPr lang="ru-RU" dirty="0" smtClean="0"/>
              <a:t>ары </a:t>
            </a:r>
            <a:r>
              <a:rPr lang="ru-RU" dirty="0" err="1" smtClean="0"/>
              <a:t>қарай</a:t>
            </a:r>
            <a:r>
              <a:rPr lang="ru-RU" dirty="0" smtClean="0"/>
              <a:t> </a:t>
            </a:r>
            <a:r>
              <a:rPr lang="ru-RU" dirty="0" err="1" smtClean="0"/>
              <a:t>өсуін</a:t>
            </a:r>
            <a:r>
              <a:rPr lang="ru-RU" dirty="0" smtClean="0"/>
              <a:t> , </a:t>
            </a:r>
            <a:r>
              <a:rPr lang="ru-RU" dirty="0" err="1" smtClean="0"/>
              <a:t>дамуын</a:t>
            </a:r>
            <a:r>
              <a:rPr lang="ru-RU" dirty="0"/>
              <a:t>;</a:t>
            </a:r>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r>
              <a:rPr lang="ru-RU" dirty="0" err="1"/>
              <a:t>Сүйек</a:t>
            </a:r>
            <a:r>
              <a:rPr lang="ru-RU" dirty="0"/>
              <a:t> </a:t>
            </a:r>
            <a:r>
              <a:rPr lang="ru-RU" dirty="0" err="1"/>
              <a:t>физиологиясын</a:t>
            </a:r>
            <a:r>
              <a:rPr lang="ru-RU" dirty="0"/>
              <a:t> </a:t>
            </a:r>
            <a:r>
              <a:rPr lang="ru-RU" dirty="0" err="1"/>
              <a:t>реттейтін</a:t>
            </a:r>
            <a:r>
              <a:rPr lang="ru-RU" dirty="0"/>
              <a:t> </a:t>
            </a:r>
            <a:r>
              <a:rPr lang="ru-RU" dirty="0" err="1"/>
              <a:t>негізгі</a:t>
            </a:r>
            <a:r>
              <a:rPr lang="ru-RU" dirty="0"/>
              <a:t> </a:t>
            </a:r>
            <a:r>
              <a:rPr lang="ru-RU" dirty="0" err="1"/>
              <a:t>гормондарды</a:t>
            </a:r>
            <a:r>
              <a:rPr lang="ru-RU" dirty="0"/>
              <a:t> </a:t>
            </a:r>
            <a:r>
              <a:rPr lang="ru-RU" dirty="0" err="1"/>
              <a:t>атаңыз</a:t>
            </a:r>
            <a:r>
              <a:rPr lang="ru-RU" dirty="0"/>
              <a:t> </a:t>
            </a:r>
            <a:r>
              <a:rPr lang="ru-RU" dirty="0" err="1"/>
              <a:t>және</a:t>
            </a:r>
            <a:r>
              <a:rPr lang="ru-RU" dirty="0"/>
              <a:t> </a:t>
            </a:r>
            <a:r>
              <a:rPr lang="ru-RU" dirty="0" err="1"/>
              <a:t>олардың</a:t>
            </a:r>
            <a:r>
              <a:rPr lang="ru-RU" dirty="0"/>
              <a:t> </a:t>
            </a:r>
            <a:r>
              <a:rPr lang="ru-RU" dirty="0" err="1"/>
              <a:t>әсерін</a:t>
            </a:r>
            <a:r>
              <a:rPr lang="ru-RU" dirty="0"/>
              <a:t> </a:t>
            </a:r>
            <a:r>
              <a:rPr lang="ru-RU" dirty="0" err="1" smtClean="0"/>
              <a:t>сипаттай</a:t>
            </a:r>
            <a:r>
              <a:rPr lang="ru-RU" dirty="0" smtClean="0"/>
              <a:t> </a:t>
            </a:r>
            <a:r>
              <a:rPr lang="ru-RU" dirty="0" err="1" smtClean="0"/>
              <a:t>алатын</a:t>
            </a:r>
            <a:r>
              <a:rPr lang="ru-RU" dirty="0" smtClean="0"/>
              <a:t> </a:t>
            </a:r>
            <a:r>
              <a:rPr lang="ru-RU" dirty="0" err="1" smtClean="0"/>
              <a:t>боласыз</a:t>
            </a:r>
            <a:r>
              <a:rPr lang="ru-RU" dirty="0" smtClean="0"/>
              <a:t>;</a:t>
            </a:r>
            <a:endParaRPr lang="ru-RU" dirty="0"/>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r>
              <a:rPr lang="ru-RU" dirty="0" err="1"/>
              <a:t>Сүйек</a:t>
            </a:r>
            <a:r>
              <a:rPr lang="ru-RU" dirty="0"/>
              <a:t> </a:t>
            </a:r>
            <a:r>
              <a:rPr lang="ru-RU" dirty="0" err="1"/>
              <a:t>тініне</a:t>
            </a:r>
            <a:r>
              <a:rPr lang="ru-RU" dirty="0"/>
              <a:t> </a:t>
            </a:r>
            <a:r>
              <a:rPr lang="ru-RU" dirty="0" err="1"/>
              <a:t>минералдар</a:t>
            </a:r>
            <a:r>
              <a:rPr lang="ru-RU" dirty="0"/>
              <a:t> </a:t>
            </a:r>
            <a:r>
              <a:rPr lang="ru-RU" dirty="0" err="1"/>
              <a:t>қосылатын</a:t>
            </a:r>
            <a:r>
              <a:rPr lang="ru-RU" dirty="0"/>
              <a:t> </a:t>
            </a:r>
            <a:r>
              <a:rPr lang="ru-RU" dirty="0" err="1"/>
              <a:t>және</a:t>
            </a:r>
            <a:r>
              <a:rPr lang="ru-RU" dirty="0"/>
              <a:t> </a:t>
            </a:r>
            <a:r>
              <a:rPr lang="ru-RU" dirty="0" err="1"/>
              <a:t>шығарылатын</a:t>
            </a:r>
            <a:r>
              <a:rPr lang="ru-RU" dirty="0"/>
              <a:t> </a:t>
            </a:r>
            <a:r>
              <a:rPr lang="ru-RU" dirty="0" err="1" smtClean="0"/>
              <a:t>үрдістерді</a:t>
            </a:r>
            <a:r>
              <a:rPr lang="ru-RU" dirty="0" smtClean="0"/>
              <a:t> </a:t>
            </a:r>
            <a:r>
              <a:rPr lang="ru-RU" dirty="0" err="1"/>
              <a:t>сипаттай</a:t>
            </a:r>
            <a:r>
              <a:rPr lang="ru-RU" dirty="0"/>
              <a:t> </a:t>
            </a:r>
            <a:r>
              <a:rPr lang="ru-RU" dirty="0" err="1"/>
              <a:t>алатын</a:t>
            </a:r>
            <a:r>
              <a:rPr lang="ru-RU" dirty="0"/>
              <a:t> </a:t>
            </a:r>
            <a:r>
              <a:rPr lang="ru-RU" dirty="0" err="1"/>
              <a:t>боласыз</a:t>
            </a:r>
            <a:r>
              <a:rPr lang="ru-RU" dirty="0" smtClean="0"/>
              <a:t>;</a:t>
            </a:r>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r>
              <a:rPr lang="ru-RU" dirty="0" err="1" smtClean="0"/>
              <a:t>Кальцийі</a:t>
            </a:r>
            <a:r>
              <a:rPr lang="ru-RU" dirty="0" smtClean="0"/>
              <a:t> </a:t>
            </a:r>
            <a:r>
              <a:rPr lang="ru-RU" dirty="0"/>
              <a:t>мен фосфат </a:t>
            </a:r>
            <a:r>
              <a:rPr lang="ru-RU" dirty="0" err="1"/>
              <a:t>деңгейін</a:t>
            </a:r>
            <a:r>
              <a:rPr lang="ru-RU" dirty="0"/>
              <a:t> </a:t>
            </a:r>
            <a:r>
              <a:rPr lang="ru-RU" dirty="0" err="1"/>
              <a:t>реттеудегі</a:t>
            </a:r>
            <a:r>
              <a:rPr lang="ru-RU" dirty="0"/>
              <a:t> </a:t>
            </a:r>
            <a:r>
              <a:rPr lang="ru-RU" dirty="0" err="1"/>
              <a:t>сүйектердің</a:t>
            </a:r>
            <a:r>
              <a:rPr lang="ru-RU" dirty="0"/>
              <a:t> </a:t>
            </a:r>
            <a:r>
              <a:rPr lang="ru-RU" dirty="0" err="1"/>
              <a:t>рөлін</a:t>
            </a:r>
            <a:r>
              <a:rPr lang="ru-RU" dirty="0"/>
              <a:t> </a:t>
            </a:r>
            <a:r>
              <a:rPr lang="ru-RU" dirty="0" err="1"/>
              <a:t>сипаттай</a:t>
            </a:r>
            <a:r>
              <a:rPr lang="ru-RU" dirty="0"/>
              <a:t> </a:t>
            </a:r>
            <a:r>
              <a:rPr lang="ru-RU" dirty="0" err="1"/>
              <a:t>алатын</a:t>
            </a:r>
            <a:r>
              <a:rPr lang="ru-RU" dirty="0"/>
              <a:t> </a:t>
            </a:r>
            <a:r>
              <a:rPr lang="ru-RU" dirty="0" err="1"/>
              <a:t>боласыз</a:t>
            </a:r>
            <a:r>
              <a:rPr lang="ru-RU" dirty="0" smtClean="0"/>
              <a:t>;</a:t>
            </a:r>
            <a:endParaRPr lang="ru-RU" dirty="0"/>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endParaRPr lang="ru-RU" dirty="0"/>
          </a:p>
          <a:p>
            <a:pPr marL="342900" indent="-342900" algn="just" defTabSz="1133855">
              <a:lnSpc>
                <a:spcPct val="100000"/>
              </a:lnSpc>
              <a:buSzTx/>
              <a:buFont typeface="Wingdings" pitchFamily="2" charset="2"/>
              <a:buChar char="Ø"/>
              <a:defRPr sz="2200" b="1">
                <a:solidFill>
                  <a:srgbClr val="000000"/>
                </a:solidFill>
                <a:latin typeface="Georgia"/>
                <a:ea typeface="Georgia"/>
                <a:cs typeface="Georgia"/>
                <a:sym typeface="Georgia"/>
              </a:defRPr>
            </a:pPr>
            <a:endParaRPr lang="ru-RU" dirty="0"/>
          </a:p>
          <a:p>
            <a:pPr marL="0" indent="0" algn="just" defTabSz="1133855">
              <a:lnSpc>
                <a:spcPct val="100000"/>
              </a:lnSpc>
              <a:buSzTx/>
              <a:buNone/>
              <a:defRPr sz="2200">
                <a:solidFill>
                  <a:srgbClr val="000000"/>
                </a:solidFill>
                <a:latin typeface="Georgia"/>
                <a:ea typeface="Georgia"/>
                <a:cs typeface="Georgia"/>
                <a:sym typeface="Georgia"/>
              </a:defRPr>
            </a:pPr>
            <a:endParaRPr dirty="0"/>
          </a:p>
        </p:txBody>
      </p:sp>
      <p:grpSp>
        <p:nvGrpSpPr>
          <p:cNvPr id="165" name="Group"/>
          <p:cNvGrpSpPr/>
          <p:nvPr/>
        </p:nvGrpSpPr>
        <p:grpSpPr>
          <a:xfrm>
            <a:off x="-74247" y="6205476"/>
            <a:ext cx="12248950" cy="755686"/>
            <a:chOff x="-1" y="0"/>
            <a:chExt cx="12248948" cy="755685"/>
          </a:xfrm>
        </p:grpSpPr>
        <p:sp>
          <p:nvSpPr>
            <p:cNvPr id="16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16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16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16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4" name="Заголовок 3"/>
          <p:cNvSpPr>
            <a:spLocks noGrp="1"/>
          </p:cNvSpPr>
          <p:nvPr>
            <p:ph type="title"/>
          </p:nvPr>
        </p:nvSpPr>
        <p:spPr>
          <a:xfrm>
            <a:off x="1831232" y="102632"/>
            <a:ext cx="9680185" cy="882215"/>
          </a:xfrm>
        </p:spPr>
        <p:txBody>
          <a:bodyPr>
            <a:normAutofit fontScale="90000"/>
          </a:bodyPr>
          <a:lstStyle/>
          <a:p>
            <a:pPr algn="just"/>
            <a:r>
              <a:rPr lang="ru-RU" sz="3200" dirty="0"/>
              <a:t/>
            </a:r>
            <a:br>
              <a:rPr lang="ru-RU" sz="3200" dirty="0"/>
            </a:br>
            <a:r>
              <a:rPr lang="ru-RU" sz="3600" dirty="0" err="1" smtClean="0">
                <a:solidFill>
                  <a:srgbClr val="FF0000"/>
                </a:solidFill>
                <a:latin typeface="Times New Roman" pitchFamily="18" charset="0"/>
                <a:cs typeface="Times New Roman" pitchFamily="18" charset="0"/>
              </a:rPr>
              <a:t>Шағын</a:t>
            </a:r>
            <a:r>
              <a:rPr lang="ru-RU" sz="3600" dirty="0">
                <a:solidFill>
                  <a:srgbClr val="FF0000"/>
                </a:solidFill>
                <a:latin typeface="Times New Roman" pitchFamily="18" charset="0"/>
                <a:cs typeface="Times New Roman" pitchFamily="18" charset="0"/>
              </a:rPr>
              <a:t> </a:t>
            </a:r>
            <a:r>
              <a:rPr lang="ru-RU" sz="3600" dirty="0" smtClean="0">
                <a:solidFill>
                  <a:srgbClr val="FF0000"/>
                </a:solidFill>
                <a:latin typeface="Times New Roman" pitchFamily="18" charset="0"/>
                <a:cs typeface="Times New Roman" pitchFamily="18" charset="0"/>
              </a:rPr>
              <a:t>– кейс </a:t>
            </a:r>
            <a:r>
              <a:rPr lang="en-US" sz="3600" dirty="0" smtClean="0">
                <a:solidFill>
                  <a:srgbClr val="FF0000"/>
                </a:solidFill>
                <a:latin typeface="Times New Roman" pitchFamily="18" charset="0"/>
                <a:cs typeface="Times New Roman" pitchFamily="18" charset="0"/>
              </a:rPr>
              <a:t>II </a:t>
            </a:r>
            <a:r>
              <a:rPr lang="ru-RU" sz="3600" dirty="0" smtClean="0">
                <a:solidFill>
                  <a:srgbClr val="FF0000"/>
                </a:solidFill>
                <a:latin typeface="Times New Roman" pitchFamily="18" charset="0"/>
                <a:cs typeface="Times New Roman" pitchFamily="18" charset="0"/>
              </a:rPr>
              <a:t>«</a:t>
            </a:r>
            <a:r>
              <a:rPr lang="ru-RU" sz="3600" dirty="0" err="1" smtClean="0">
                <a:solidFill>
                  <a:srgbClr val="FF0000"/>
                </a:solidFill>
                <a:latin typeface="Times New Roman" pitchFamily="18" charset="0"/>
                <a:cs typeface="Times New Roman" pitchFamily="18" charset="0"/>
              </a:rPr>
              <a:t>Гормондар</a:t>
            </a:r>
            <a:r>
              <a:rPr lang="ru-RU" sz="3600" dirty="0" smtClean="0">
                <a:solidFill>
                  <a:srgbClr val="FF0000"/>
                </a:solidFill>
                <a:latin typeface="Times New Roman" pitchFamily="18" charset="0"/>
                <a:cs typeface="Times New Roman" pitchFamily="18" charset="0"/>
              </a:rPr>
              <a:t> </a:t>
            </a:r>
            <a:r>
              <a:rPr lang="ru-RU" sz="3600" dirty="0">
                <a:solidFill>
                  <a:srgbClr val="FF0000"/>
                </a:solidFill>
                <a:latin typeface="Times New Roman" pitchFamily="18" charset="0"/>
                <a:cs typeface="Times New Roman" pitchFamily="18" charset="0"/>
              </a:rPr>
              <a:t>мен </a:t>
            </a:r>
            <a:r>
              <a:rPr lang="ru-RU" sz="3600" dirty="0" err="1">
                <a:solidFill>
                  <a:srgbClr val="FF0000"/>
                </a:solidFill>
                <a:latin typeface="Times New Roman" pitchFamily="18" charset="0"/>
                <a:cs typeface="Times New Roman" pitchFamily="18" charset="0"/>
              </a:rPr>
              <a:t>сүйектердің</a:t>
            </a:r>
            <a:r>
              <a:rPr lang="ru-RU" sz="3600" dirty="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өсуі</a:t>
            </a:r>
            <a:r>
              <a:rPr lang="ru-RU" sz="3600" dirty="0" smtClean="0">
                <a:solidFill>
                  <a:srgbClr val="FF0000"/>
                </a:solidFill>
                <a:latin typeface="Times New Roman" pitchFamily="18" charset="0"/>
                <a:cs typeface="Times New Roman" pitchFamily="18" charset="0"/>
              </a:rPr>
              <a:t>»</a:t>
            </a:r>
            <a:endParaRPr lang="kk-KZ" sz="3600" b="1" dirty="0">
              <a:solidFill>
                <a:srgbClr val="FF0000"/>
              </a:solidFill>
              <a:latin typeface="Times New Roman" pitchFamily="18" charset="0"/>
              <a:cs typeface="Times New Roman" pitchFamily="18" charset="0"/>
            </a:endParaRPr>
          </a:p>
        </p:txBody>
      </p:sp>
      <p:sp>
        <p:nvSpPr>
          <p:cNvPr id="2" name="Прямоугольник 1"/>
          <p:cNvSpPr/>
          <p:nvPr/>
        </p:nvSpPr>
        <p:spPr>
          <a:xfrm>
            <a:off x="413965" y="1007695"/>
            <a:ext cx="11659392" cy="400110"/>
          </a:xfrm>
          <a:prstGeom prst="rect">
            <a:avLst/>
          </a:prstGeom>
        </p:spPr>
        <p:txBody>
          <a:bodyPr wrap="square">
            <a:spAutoFit/>
          </a:bodyPr>
          <a:lstStyle/>
          <a:p>
            <a:pPr algn="just"/>
            <a:endParaRPr lang="ru-RU" sz="2000" dirty="0">
              <a:latin typeface="Times New Roman" pitchFamily="18" charset="0"/>
              <a:cs typeface="Times New Roman" pitchFamily="18" charset="0"/>
            </a:endParaRPr>
          </a:p>
        </p:txBody>
      </p:sp>
      <p:sp>
        <p:nvSpPr>
          <p:cNvPr id="3" name="Прямоугольник 2"/>
          <p:cNvSpPr/>
          <p:nvPr/>
        </p:nvSpPr>
        <p:spPr>
          <a:xfrm>
            <a:off x="606540" y="1017053"/>
            <a:ext cx="7968560" cy="369332"/>
          </a:xfrm>
          <a:prstGeom prst="rect">
            <a:avLst/>
          </a:prstGeom>
        </p:spPr>
        <p:txBody>
          <a:bodyPr wrap="square">
            <a:spAutoFit/>
          </a:bodyPr>
          <a:lstStyle/>
          <a:p>
            <a:endParaRPr lang="ru-RU" dirty="0"/>
          </a:p>
        </p:txBody>
      </p:sp>
      <p:sp>
        <p:nvSpPr>
          <p:cNvPr id="15" name="Прямоугольник 14"/>
          <p:cNvSpPr/>
          <p:nvPr/>
        </p:nvSpPr>
        <p:spPr>
          <a:xfrm>
            <a:off x="7448783" y="620908"/>
            <a:ext cx="5895936" cy="369332"/>
          </a:xfrm>
          <a:prstGeom prst="rect">
            <a:avLst/>
          </a:prstGeom>
        </p:spPr>
        <p:txBody>
          <a:bodyPr wrap="square">
            <a:spAutoFit/>
          </a:bodyPr>
          <a:lstStyle/>
          <a:p>
            <a:r>
              <a:rPr lang="ru-RU" dirty="0" smtClean="0"/>
              <a:t>                                                 </a:t>
            </a:r>
            <a:endParaRPr lang="ru-RU" dirty="0"/>
          </a:p>
        </p:txBody>
      </p:sp>
      <p:grpSp>
        <p:nvGrpSpPr>
          <p:cNvPr id="33" name="Group"/>
          <p:cNvGrpSpPr/>
          <p:nvPr/>
        </p:nvGrpSpPr>
        <p:grpSpPr>
          <a:xfrm>
            <a:off x="521234" y="234478"/>
            <a:ext cx="980373" cy="1007340"/>
            <a:chOff x="-1" y="0"/>
            <a:chExt cx="980372" cy="1007338"/>
          </a:xfrm>
        </p:grpSpPr>
        <p:sp>
          <p:nvSpPr>
            <p:cNvPr id="34" name="Oval"/>
            <p:cNvSpPr/>
            <p:nvPr/>
          </p:nvSpPr>
          <p:spPr>
            <a:xfrm>
              <a:off x="-2" y="-1"/>
              <a:ext cx="980373" cy="1007339"/>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35" name="Oval"/>
            <p:cNvSpPr/>
            <p:nvPr/>
          </p:nvSpPr>
          <p:spPr>
            <a:xfrm>
              <a:off x="165065" y="169585"/>
              <a:ext cx="650359" cy="668149"/>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36" name="Group"/>
            <p:cNvGrpSpPr/>
            <p:nvPr/>
          </p:nvGrpSpPr>
          <p:grpSpPr>
            <a:xfrm>
              <a:off x="142134" y="146026"/>
              <a:ext cx="696254" cy="715331"/>
              <a:chOff x="-1" y="0"/>
              <a:chExt cx="696253" cy="715330"/>
            </a:xfrm>
          </p:grpSpPr>
          <p:sp>
            <p:nvSpPr>
              <p:cNvPr id="37" name="Rectangle"/>
              <p:cNvSpPr/>
              <p:nvPr/>
            </p:nvSpPr>
            <p:spPr>
              <a:xfrm>
                <a:off x="-2" y="0"/>
                <a:ext cx="696253" cy="715326"/>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38" name="image3.png" descr="image3.png"/>
              <p:cNvPicPr>
                <a:picLocks noChangeAspect="1"/>
              </p:cNvPicPr>
              <p:nvPr/>
            </p:nvPicPr>
            <p:blipFill>
              <a:blip r:embed="rId3">
                <a:extLst/>
              </a:blip>
              <a:stretch>
                <a:fillRect/>
              </a:stretch>
            </p:blipFill>
            <p:spPr>
              <a:xfrm>
                <a:off x="2" y="-1"/>
                <a:ext cx="696251" cy="715331"/>
              </a:xfrm>
              <a:prstGeom prst="rect">
                <a:avLst/>
              </a:prstGeom>
              <a:ln w="12700" cap="flat">
                <a:noFill/>
                <a:miter lim="400000"/>
              </a:ln>
              <a:effectLst/>
            </p:spPr>
          </p:pic>
        </p:grpSp>
      </p:grpSp>
      <p:sp>
        <p:nvSpPr>
          <p:cNvPr id="13" name="Rectangle 1"/>
          <p:cNvSpPr>
            <a:spLocks noChangeArrowheads="1"/>
          </p:cNvSpPr>
          <p:nvPr/>
        </p:nvSpPr>
        <p:spPr bwMode="auto">
          <a:xfrm>
            <a:off x="154011" y="1925090"/>
            <a:ext cx="11332356" cy="144207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400" b="1" dirty="0">
                <a:solidFill>
                  <a:srgbClr val="222222"/>
                </a:solidFill>
                <a:latin typeface="Times New Roman" pitchFamily="18" charset="0"/>
                <a:cs typeface="Times New Roman" pitchFamily="18" charset="0"/>
              </a:rPr>
              <a:t>В</a:t>
            </a:r>
            <a:r>
              <a:rPr kumimoji="0" lang="ru-RU" sz="2400" b="1" i="0" u="none" strike="noStrike" cap="none" normalizeH="0" baseline="0" dirty="0" smtClean="0">
                <a:ln>
                  <a:noFill/>
                </a:ln>
                <a:solidFill>
                  <a:srgbClr val="222222"/>
                </a:solidFill>
                <a:effectLst/>
                <a:latin typeface="Times New Roman" pitchFamily="18" charset="0"/>
                <a:cs typeface="Times New Roman" pitchFamily="18" charset="0"/>
              </a:rPr>
              <a:t> б</a:t>
            </a:r>
            <a:r>
              <a:rPr kumimoji="0" lang="kk-KZ" sz="2400" b="1" i="0" u="none" strike="noStrike" cap="none" normalizeH="0" baseline="0" dirty="0" smtClean="0">
                <a:ln>
                  <a:noFill/>
                </a:ln>
                <a:solidFill>
                  <a:srgbClr val="222222"/>
                </a:solidFill>
                <a:effectLst/>
                <a:latin typeface="Times New Roman" pitchFamily="18" charset="0"/>
                <a:cs typeface="Times New Roman" pitchFamily="18" charset="0"/>
              </a:rPr>
              <a:t>өлімі.</a:t>
            </a:r>
            <a:r>
              <a:rPr kumimoji="0" lang="kk-KZ" sz="2400" b="1" i="0" u="none" strike="noStrike" cap="none" normalizeH="0" dirty="0" smtClean="0">
                <a:ln>
                  <a:noFill/>
                </a:ln>
                <a:solidFill>
                  <a:srgbClr val="222222"/>
                </a:solidFill>
                <a:effectLst/>
                <a:latin typeface="Times New Roman" pitchFamily="18" charset="0"/>
                <a:cs typeface="Times New Roman" pitchFamily="18" charset="0"/>
              </a:rPr>
              <a:t> </a:t>
            </a:r>
          </a:p>
          <a:p>
            <a:pPr lvl="0" algn="just" fontAlgn="base" hangingPunct="1">
              <a:spcBef>
                <a:spcPct val="0"/>
              </a:spcBef>
              <a:spcAft>
                <a:spcPct val="0"/>
              </a:spcAft>
            </a:pPr>
            <a:r>
              <a:rPr lang="kk-KZ" sz="2400" b="1" dirty="0" smtClean="0">
                <a:latin typeface="Times New Roman" pitchFamily="18" charset="0"/>
                <a:cs typeface="Times New Roman" pitchFamily="18" charset="0"/>
              </a:rPr>
              <a:t>Рассел өзінің құрдастарынан </a:t>
            </a:r>
            <a:r>
              <a:rPr lang="kk-KZ" sz="2400" b="1" dirty="0">
                <a:latin typeface="Times New Roman" pitchFamily="18" charset="0"/>
                <a:cs typeface="Times New Roman" pitchFamily="18" charset="0"/>
              </a:rPr>
              <a:t>жыныстық жетілу </a:t>
            </a:r>
            <a:r>
              <a:rPr lang="kk-KZ" sz="2400" b="1" dirty="0" smtClean="0">
                <a:latin typeface="Times New Roman" pitchFamily="18" charset="0"/>
                <a:cs typeface="Times New Roman" pitchFamily="18" charset="0"/>
              </a:rPr>
              <a:t>кезеңінен </a:t>
            </a:r>
            <a:r>
              <a:rPr lang="kk-KZ" sz="2400" b="1" dirty="0">
                <a:latin typeface="Times New Roman" pitchFamily="18" charset="0"/>
                <a:cs typeface="Times New Roman" pitchFamily="18" charset="0"/>
              </a:rPr>
              <a:t>~ орташа 5 </a:t>
            </a:r>
            <a:r>
              <a:rPr lang="kk-KZ" sz="2400" b="1" dirty="0" smtClean="0">
                <a:latin typeface="Times New Roman" pitchFamily="18" charset="0"/>
                <a:cs typeface="Times New Roman" pitchFamily="18" charset="0"/>
              </a:rPr>
              <a:t>жасқа артта қалған. </a:t>
            </a:r>
            <a:r>
              <a:rPr lang="kk-KZ" sz="2400" b="1" dirty="0">
                <a:latin typeface="Times New Roman" pitchFamily="18" charset="0"/>
                <a:cs typeface="Times New Roman" pitchFamily="18" charset="0"/>
              </a:rPr>
              <a:t>Бұл оның </a:t>
            </a:r>
            <a:r>
              <a:rPr lang="kk-KZ" sz="2400" b="1" dirty="0" smtClean="0">
                <a:latin typeface="Times New Roman" pitchFamily="18" charset="0"/>
                <a:cs typeface="Times New Roman" pitchFamily="18" charset="0"/>
              </a:rPr>
              <a:t>бойының өсуіне </a:t>
            </a:r>
            <a:r>
              <a:rPr lang="kk-KZ" sz="2400" b="1" dirty="0">
                <a:latin typeface="Times New Roman" pitchFamily="18" charset="0"/>
                <a:cs typeface="Times New Roman" pitchFamily="18" charset="0"/>
              </a:rPr>
              <a:t>қандай әсер етеді деп болжай аласыз? Түсіндіріңіз.</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556284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strVal val="4*#ppt_w"/>
                                          </p:val>
                                        </p:tav>
                                        <p:tav tm="100000">
                                          <p:val>
                                            <p:strVal val="#ppt_w"/>
                                          </p:val>
                                        </p:tav>
                                      </p:tavLst>
                                    </p:anim>
                                    <p:anim calcmode="lin" valueType="num">
                                      <p:cBhvr>
                                        <p:cTn id="8" dur="3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4" name="Заголовок 3"/>
          <p:cNvSpPr>
            <a:spLocks noGrp="1"/>
          </p:cNvSpPr>
          <p:nvPr>
            <p:ph type="title"/>
          </p:nvPr>
        </p:nvSpPr>
        <p:spPr>
          <a:xfrm>
            <a:off x="2267211" y="422661"/>
            <a:ext cx="7290148" cy="779058"/>
          </a:xfrm>
        </p:spPr>
        <p:txBody>
          <a:bodyPr>
            <a:normAutofit/>
          </a:bodyPr>
          <a:lstStyle/>
          <a:p>
            <a:r>
              <a:rPr lang="kk-KZ" sz="3600" b="1" dirty="0">
                <a:solidFill>
                  <a:srgbClr val="FF0000"/>
                </a:solidFill>
                <a:latin typeface="Times New Roman" pitchFamily="18" charset="0"/>
                <a:cs typeface="Times New Roman" pitchFamily="18" charset="0"/>
              </a:rPr>
              <a:t>Кальцийді гормондық бақылау</a:t>
            </a:r>
            <a:endParaRPr lang="ru-RU" sz="3600" b="1" dirty="0">
              <a:solidFill>
                <a:srgbClr val="FF0000"/>
              </a:solidFill>
              <a:latin typeface="Times New Roman" pitchFamily="18" charset="0"/>
              <a:cs typeface="Times New Roman" pitchFamily="18" charset="0"/>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13965" y="1386385"/>
            <a:ext cx="11312736" cy="428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r>
              <a:rPr lang="ru-RU" sz="2800" b="1" dirty="0">
                <a:latin typeface="Times New Roman" pitchFamily="18" charset="0"/>
                <a:cs typeface="Times New Roman" pitchFamily="18" charset="0"/>
                <a:sym typeface="Arial"/>
              </a:rPr>
              <a:t>«</a:t>
            </a:r>
            <a:r>
              <a:rPr lang="ru-RU" sz="2800" b="1" dirty="0" err="1">
                <a:latin typeface="Times New Roman" pitchFamily="18" charset="0"/>
                <a:cs typeface="Times New Roman" pitchFamily="18" charset="0"/>
                <a:sym typeface="Arial"/>
              </a:rPr>
              <a:t>Қалыпты</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жағдайда</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паратироид</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бездеріндегі</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рецепторлар</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қан</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кальцийін</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байланыстырады</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Рецепторлар</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толған</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кезде</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паратироид</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безі</a:t>
            </a:r>
            <a:r>
              <a:rPr lang="ru-RU" sz="2800" b="1" dirty="0">
                <a:latin typeface="Times New Roman" pitchFamily="18" charset="0"/>
                <a:cs typeface="Times New Roman" pitchFamily="18" charset="0"/>
                <a:sym typeface="Arial"/>
              </a:rPr>
              <a:t> </a:t>
            </a:r>
            <a:r>
              <a:rPr lang="ru-RU" sz="2800" b="1" dirty="0" smtClean="0">
                <a:latin typeface="Times New Roman" pitchFamily="18" charset="0"/>
                <a:cs typeface="Times New Roman" pitchFamily="18" charset="0"/>
                <a:sym typeface="Arial"/>
              </a:rPr>
              <a:t>ПТГ</a:t>
            </a:r>
            <a:r>
              <a:rPr lang="en-US" sz="2800" b="1" dirty="0" smtClean="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секрециясын</a:t>
            </a:r>
            <a:r>
              <a:rPr lang="ru-RU" sz="2800" b="1" dirty="0">
                <a:latin typeface="Times New Roman" pitchFamily="18" charset="0"/>
                <a:cs typeface="Times New Roman" pitchFamily="18" charset="0"/>
                <a:sym typeface="Arial"/>
              </a:rPr>
              <a:t> </a:t>
            </a:r>
            <a:r>
              <a:rPr lang="ru-RU" sz="2800" b="1" dirty="0" err="1">
                <a:latin typeface="Times New Roman" pitchFamily="18" charset="0"/>
                <a:cs typeface="Times New Roman" pitchFamily="18" charset="0"/>
                <a:sym typeface="Arial"/>
              </a:rPr>
              <a:t>тоқтатады</a:t>
            </a:r>
            <a:r>
              <a:rPr lang="ru-RU" sz="2800" b="1" dirty="0" smtClean="0">
                <a:latin typeface="Times New Roman" pitchFamily="18" charset="0"/>
                <a:cs typeface="Times New Roman" pitchFamily="18" charset="0"/>
                <a:sym typeface="Arial"/>
              </a:rPr>
              <a:t>.</a:t>
            </a:r>
          </a:p>
          <a:p>
            <a:pPr algn="just" defTabSz="457200">
              <a:spcBef>
                <a:spcPts val="1200"/>
              </a:spcBef>
              <a:defRPr sz="1466">
                <a:latin typeface="Arial"/>
                <a:ea typeface="Arial"/>
                <a:cs typeface="Arial"/>
                <a:sym typeface="Arial"/>
              </a:defRPr>
            </a:pPr>
            <a:r>
              <a:rPr lang="kk-KZ" sz="2800" b="1" dirty="0">
                <a:latin typeface="Times New Roman" pitchFamily="18" charset="0"/>
                <a:cs typeface="Times New Roman" pitchFamily="18" charset="0"/>
                <a:sym typeface="Arial"/>
              </a:rPr>
              <a:t>Сипатталған жағдайда паратироид бездері қанда жеткілікті кальций бар екендігі туралы сигналға жауап бермейді және олар </a:t>
            </a:r>
            <a:r>
              <a:rPr lang="kk-KZ" sz="2800" b="1" dirty="0" smtClean="0">
                <a:latin typeface="Times New Roman" pitchFamily="18" charset="0"/>
                <a:cs typeface="Times New Roman" pitchFamily="18" charset="0"/>
                <a:sym typeface="Arial"/>
              </a:rPr>
              <a:t>ПТГ </a:t>
            </a:r>
            <a:r>
              <a:rPr lang="kk-KZ" sz="2800" b="1" dirty="0">
                <a:latin typeface="Times New Roman" pitchFamily="18" charset="0"/>
                <a:cs typeface="Times New Roman" pitchFamily="18" charset="0"/>
                <a:sym typeface="Arial"/>
              </a:rPr>
              <a:t>шығаруды жалғастырады, бұл сүйекке қанға көп кальций шығарады</a:t>
            </a:r>
            <a:r>
              <a:rPr lang="kk-KZ" sz="2800" b="1" dirty="0" smtClean="0">
                <a:latin typeface="Times New Roman" pitchFamily="18" charset="0"/>
                <a:cs typeface="Times New Roman" pitchFamily="18" charset="0"/>
                <a:sym typeface="Arial"/>
              </a:rPr>
              <a:t>.</a:t>
            </a:r>
          </a:p>
          <a:p>
            <a:pPr algn="just" defTabSz="457200">
              <a:spcBef>
                <a:spcPts val="1200"/>
              </a:spcBef>
              <a:defRPr sz="1466">
                <a:latin typeface="Arial"/>
                <a:ea typeface="Arial"/>
                <a:cs typeface="Arial"/>
                <a:sym typeface="Arial"/>
              </a:defRPr>
            </a:pPr>
            <a:r>
              <a:rPr lang="kk-KZ" sz="2800" b="1" dirty="0">
                <a:latin typeface="Times New Roman" pitchFamily="18" charset="0"/>
                <a:cs typeface="Times New Roman" pitchFamily="18" charset="0"/>
                <a:sym typeface="Arial"/>
              </a:rPr>
              <a:t>Сайып келгенде, сүйектер сынғыш болып, гиперкальцемияға әкелуі мүмкін.</a:t>
            </a:r>
            <a:endParaRPr lang="ru-RU" sz="2800" b="1" dirty="0">
              <a:latin typeface="Times New Roman" pitchFamily="18" charset="0"/>
              <a:cs typeface="Times New Roman" pitchFamily="18" charset="0"/>
              <a:sym typeface="Arial"/>
            </a:endParaRPr>
          </a:p>
        </p:txBody>
      </p:sp>
      <p:sp>
        <p:nvSpPr>
          <p:cNvPr id="2" name="Прямоугольник 1"/>
          <p:cNvSpPr/>
          <p:nvPr/>
        </p:nvSpPr>
        <p:spPr>
          <a:xfrm>
            <a:off x="413965" y="1007695"/>
            <a:ext cx="11659392" cy="400110"/>
          </a:xfrm>
          <a:prstGeom prst="rect">
            <a:avLst/>
          </a:prstGeom>
        </p:spPr>
        <p:txBody>
          <a:bodyPr wrap="square">
            <a:spAutoFit/>
          </a:bodyPr>
          <a:lstStyle/>
          <a:p>
            <a:pPr algn="just"/>
            <a:endParaRPr lang="ru-RU" sz="2000" dirty="0">
              <a:latin typeface="Times New Roman" pitchFamily="18" charset="0"/>
              <a:cs typeface="Times New Roman" pitchFamily="18" charset="0"/>
            </a:endParaRPr>
          </a:p>
        </p:txBody>
      </p:sp>
      <p:sp>
        <p:nvSpPr>
          <p:cNvPr id="3" name="Прямоугольник 2"/>
          <p:cNvSpPr/>
          <p:nvPr/>
        </p:nvSpPr>
        <p:spPr>
          <a:xfrm>
            <a:off x="606540" y="1017053"/>
            <a:ext cx="7968560" cy="369332"/>
          </a:xfrm>
          <a:prstGeom prst="rect">
            <a:avLst/>
          </a:prstGeom>
        </p:spPr>
        <p:txBody>
          <a:bodyPr wrap="square">
            <a:spAutoFit/>
          </a:bodyPr>
          <a:lstStyle/>
          <a:p>
            <a:endParaRPr lang="ru-RU" dirty="0"/>
          </a:p>
        </p:txBody>
      </p:sp>
    </p:spTree>
    <p:extLst>
      <p:ext uri="{BB962C8B-B14F-4D97-AF65-F5344CB8AC3E}">
        <p14:creationId xmlns:p14="http://schemas.microsoft.com/office/powerpoint/2010/main" val="252308650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4" name="Заголовок 3"/>
          <p:cNvSpPr>
            <a:spLocks noGrp="1"/>
          </p:cNvSpPr>
          <p:nvPr>
            <p:ph type="title"/>
          </p:nvPr>
        </p:nvSpPr>
        <p:spPr>
          <a:xfrm>
            <a:off x="2267211" y="422661"/>
            <a:ext cx="7290148" cy="779058"/>
          </a:xfrm>
        </p:spPr>
        <p:txBody>
          <a:bodyPr>
            <a:normAutofit/>
          </a:bodyPr>
          <a:lstStyle/>
          <a:p>
            <a:r>
              <a:rPr lang="kk-KZ" sz="3600" b="1" dirty="0">
                <a:solidFill>
                  <a:srgbClr val="FF0000"/>
                </a:solidFill>
                <a:latin typeface="Times New Roman" pitchFamily="18" charset="0"/>
                <a:cs typeface="Times New Roman" pitchFamily="18" charset="0"/>
              </a:rPr>
              <a:t>Фосфат гомеостазы</a:t>
            </a:r>
            <a:endParaRPr lang="ru-RU" sz="3600" b="1" dirty="0">
              <a:solidFill>
                <a:srgbClr val="FF0000"/>
              </a:solidFill>
              <a:latin typeface="Times New Roman" pitchFamily="18" charset="0"/>
              <a:cs typeface="Times New Roman" pitchFamily="18" charset="0"/>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13965" y="3263822"/>
            <a:ext cx="1131273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800" b="1" dirty="0">
              <a:latin typeface="Times New Roman" pitchFamily="18" charset="0"/>
              <a:cs typeface="Times New Roman" pitchFamily="18" charset="0"/>
              <a:sym typeface="Arial"/>
            </a:endParaRPr>
          </a:p>
        </p:txBody>
      </p:sp>
      <p:sp>
        <p:nvSpPr>
          <p:cNvPr id="2" name="Прямоугольник 1"/>
          <p:cNvSpPr/>
          <p:nvPr/>
        </p:nvSpPr>
        <p:spPr>
          <a:xfrm>
            <a:off x="413965" y="1007695"/>
            <a:ext cx="11659392" cy="400110"/>
          </a:xfrm>
          <a:prstGeom prst="rect">
            <a:avLst/>
          </a:prstGeom>
        </p:spPr>
        <p:txBody>
          <a:bodyPr wrap="square">
            <a:spAutoFit/>
          </a:bodyPr>
          <a:lstStyle/>
          <a:p>
            <a:pPr algn="just"/>
            <a:endParaRPr lang="ru-RU" sz="2000" dirty="0">
              <a:latin typeface="Times New Roman" pitchFamily="18" charset="0"/>
              <a:cs typeface="Times New Roman" pitchFamily="18" charset="0"/>
            </a:endParaRPr>
          </a:p>
        </p:txBody>
      </p:sp>
      <p:sp>
        <p:nvSpPr>
          <p:cNvPr id="3" name="Прямоугольник 2"/>
          <p:cNvSpPr/>
          <p:nvPr/>
        </p:nvSpPr>
        <p:spPr>
          <a:xfrm>
            <a:off x="606540" y="1017053"/>
            <a:ext cx="7968560" cy="369332"/>
          </a:xfrm>
          <a:prstGeom prst="rect">
            <a:avLst/>
          </a:prstGeom>
        </p:spPr>
        <p:txBody>
          <a:bodyPr wrap="square">
            <a:spAutoFit/>
          </a:bodyPr>
          <a:lstStyle/>
          <a:p>
            <a:endParaRPr lang="ru-RU" dirty="0"/>
          </a:p>
        </p:txBody>
      </p:sp>
      <p:sp>
        <p:nvSpPr>
          <p:cNvPr id="5" name="Прямоугольник 4"/>
          <p:cNvSpPr/>
          <p:nvPr/>
        </p:nvSpPr>
        <p:spPr>
          <a:xfrm>
            <a:off x="606539" y="1207750"/>
            <a:ext cx="11120161" cy="4708981"/>
          </a:xfrm>
          <a:prstGeom prst="rect">
            <a:avLst/>
          </a:prstGeom>
        </p:spPr>
        <p:txBody>
          <a:bodyPr wrap="square">
            <a:spAutoFit/>
          </a:bodyPr>
          <a:lstStyle/>
          <a:p>
            <a:pPr marL="342900" indent="-342900">
              <a:buFont typeface="Wingdings" pitchFamily="2" charset="2"/>
              <a:buChar char="v"/>
            </a:pPr>
            <a:r>
              <a:rPr lang="ru-RU" sz="2000" dirty="0" err="1" smtClean="0">
                <a:latin typeface="Times New Roman" pitchFamily="18" charset="0"/>
                <a:cs typeface="Times New Roman" pitchFamily="18" charset="0"/>
              </a:rPr>
              <a:t>ересек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орташа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500 - 800 </a:t>
            </a:r>
            <a:r>
              <a:rPr lang="ru-RU" sz="2000" dirty="0" smtClean="0">
                <a:latin typeface="Times New Roman" pitchFamily="18" charset="0"/>
                <a:cs typeface="Times New Roman" pitchFamily="18" charset="0"/>
              </a:rPr>
              <a:t>г. </a:t>
            </a:r>
            <a:r>
              <a:rPr lang="ru-RU" sz="2000" dirty="0">
                <a:latin typeface="Times New Roman" pitchFamily="18" charset="0"/>
                <a:cs typeface="Times New Roman" pitchFamily="18" charset="0"/>
              </a:rPr>
              <a:t>фосфор бар</a:t>
            </a:r>
          </a:p>
          <a:p>
            <a:endParaRPr lang="ru-RU" sz="2000" dirty="0">
              <a:latin typeface="Times New Roman" pitchFamily="18" charset="0"/>
              <a:cs typeface="Times New Roman" pitchFamily="18" charset="0"/>
            </a:endParaRPr>
          </a:p>
          <a:p>
            <a:pPr marL="342900" indent="-342900">
              <a:buFont typeface="Wingdings" pitchFamily="2" charset="2"/>
              <a:buChar char="v"/>
            </a:pPr>
            <a:r>
              <a:rPr lang="ru-RU" sz="2000" dirty="0" err="1" smtClean="0">
                <a:latin typeface="Times New Roman" pitchFamily="18" charset="0"/>
                <a:cs typeface="Times New Roman" pitchFamily="18" charset="0"/>
              </a:rPr>
              <a:t>фосфаттың</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85-90% </a:t>
            </a:r>
            <a:r>
              <a:rPr lang="ru-RU" sz="2000" dirty="0" err="1">
                <a:latin typeface="Times New Roman" pitchFamily="18" charset="0"/>
                <a:cs typeface="Times New Roman" pitchFamily="18" charset="0"/>
              </a:rPr>
              <a:t>сүйектерде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marL="342900" indent="-342900">
              <a:buFont typeface="Wingdings" pitchFamily="2" charset="2"/>
              <a:buChar char="v"/>
            </a:pPr>
            <a:r>
              <a:rPr lang="ru-RU" sz="2000" dirty="0" err="1" smtClean="0">
                <a:latin typeface="Times New Roman" pitchFamily="18" charset="0"/>
                <a:cs typeface="Times New Roman" pitchFamily="18" charset="0"/>
              </a:rPr>
              <a:t>плазмадағы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қалыпты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концентрациясы</a:t>
            </a:r>
            <a:r>
              <a:rPr lang="ru-RU" sz="2000" dirty="0">
                <a:latin typeface="Times New Roman" pitchFamily="18" charset="0"/>
                <a:cs typeface="Times New Roman" pitchFamily="18" charset="0"/>
              </a:rPr>
              <a:t> 3,5 - 4,0 </a:t>
            </a:r>
            <a:r>
              <a:rPr lang="ru-RU" sz="2000" dirty="0" smtClean="0">
                <a:latin typeface="Times New Roman" pitchFamily="18" charset="0"/>
                <a:cs typeface="Times New Roman" pitchFamily="18" charset="0"/>
              </a:rPr>
              <a:t>мг/л </a:t>
            </a:r>
            <a:r>
              <a:rPr lang="ru-RU" sz="2000" dirty="0" err="1">
                <a:latin typeface="Times New Roman" pitchFamily="18" charset="0"/>
                <a:cs typeface="Times New Roman" pitchFamily="18" charset="0"/>
              </a:rPr>
              <a:t>құрайды</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marL="342900" indent="-342900">
              <a:buFont typeface="Wingdings" pitchFamily="2" charset="2"/>
              <a:buChar char="v"/>
            </a:pP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формада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кездеседі</a:t>
            </a:r>
            <a:r>
              <a:rPr lang="ru-RU" sz="2000" dirty="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НРО</a:t>
            </a:r>
            <a:r>
              <a:rPr lang="ru-RU" sz="2000" baseline="-25000" dirty="0" smtClean="0">
                <a:latin typeface="Times New Roman" pitchFamily="18" charset="0"/>
                <a:cs typeface="Times New Roman" pitchFamily="18" charset="0"/>
              </a:rPr>
              <a:t>4</a:t>
            </a:r>
            <a:r>
              <a:rPr lang="ru-RU" sz="2000" baseline="30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Н</a:t>
            </a:r>
            <a:r>
              <a:rPr lang="ru-RU" sz="2000" baseline="-25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РО</a:t>
            </a:r>
            <a:r>
              <a:rPr lang="ru-RU" sz="2000" baseline="-25000" dirty="0" smtClean="0">
                <a:latin typeface="Times New Roman" pitchFamily="18" charset="0"/>
                <a:cs typeface="Times New Roman" pitchFamily="18" charset="0"/>
              </a:rPr>
              <a:t>4   </a:t>
            </a:r>
            <a:r>
              <a:rPr lang="en-US"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моногидроген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дигидрофосфат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иондары</a:t>
            </a:r>
            <a:r>
              <a:rPr lang="ru-RU" sz="2000" dirty="0" smtClean="0">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pPr marL="342900" indent="-342900">
              <a:buFont typeface="Wingdings" pitchFamily="2" charset="2"/>
              <a:buChar char="v"/>
            </a:pPr>
            <a:r>
              <a:rPr lang="ru-RU" sz="2000" dirty="0">
                <a:latin typeface="Times New Roman" pitchFamily="18" charset="0"/>
                <a:cs typeface="Times New Roman" pitchFamily="18" charset="0"/>
              </a:rPr>
              <a:t>фосфат </a:t>
            </a:r>
            <a:r>
              <a:rPr lang="ru-RU" sz="2000" dirty="0" err="1">
                <a:latin typeface="Times New Roman" pitchFamily="18" charset="0"/>
                <a:cs typeface="Times New Roman" pitchFamily="18" charset="0"/>
              </a:rPr>
              <a:t>деңгейі</a:t>
            </a:r>
            <a:r>
              <a:rPr lang="ru-RU" sz="2000" dirty="0">
                <a:latin typeface="Times New Roman" pitchFamily="18" charset="0"/>
                <a:cs typeface="Times New Roman" pitchFamily="18" charset="0"/>
              </a:rPr>
              <a:t> кальций </a:t>
            </a:r>
            <a:r>
              <a:rPr lang="ru-RU" sz="2000" dirty="0" err="1">
                <a:latin typeface="Times New Roman" pitchFamily="18" charset="0"/>
                <a:cs typeface="Times New Roman" pitchFamily="18" charset="0"/>
              </a:rPr>
              <a:t>деңгейімен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тығыз</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реттелмейді</a:t>
            </a:r>
            <a:endParaRPr lang="ru-RU" sz="2000" dirty="0" smtClean="0">
              <a:latin typeface="Times New Roman" pitchFamily="18" charset="0"/>
              <a:cs typeface="Times New Roman" pitchFamily="18" charset="0"/>
            </a:endParaRP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жедел</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функционалдық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бұзылулар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жоқ</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marL="342900" indent="-342900">
              <a:buFont typeface="Wingdings" pitchFamily="2" charset="2"/>
              <a:buChar char="v"/>
            </a:pPr>
            <a:r>
              <a:rPr lang="ru-RU" sz="2000" dirty="0" err="1">
                <a:latin typeface="Times New Roman" pitchFamily="18" charset="0"/>
                <a:cs typeface="Times New Roman" pitchFamily="18" charset="0"/>
              </a:rPr>
              <a:t>кальцитриол</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оны </a:t>
            </a:r>
            <a:r>
              <a:rPr lang="ru-RU" sz="2000" dirty="0" err="1" smtClean="0">
                <a:latin typeface="Times New Roman" pitchFamily="18" charset="0"/>
                <a:cs typeface="Times New Roman" pitchFamily="18" charset="0"/>
              </a:rPr>
              <a:t>ішекпен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сіңуіне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ықпал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сүйекте</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тұндырылуына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ықпал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marL="342900" indent="-342900">
              <a:buFont typeface="Wingdings" pitchFamily="2" charset="2"/>
              <a:buChar char="v"/>
            </a:pPr>
            <a:r>
              <a:rPr lang="ru-RU" sz="2000" dirty="0" smtClean="0">
                <a:latin typeface="Times New Roman" pitchFamily="18" charset="0"/>
                <a:cs typeface="Times New Roman" pitchFamily="18" charset="0"/>
              </a:rPr>
              <a:t>ПТГ</a:t>
            </a:r>
            <a:r>
              <a:rPr lang="en-US"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несеппен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шығарылуын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ынталандыру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қандағы</a:t>
            </a:r>
            <a:r>
              <a:rPr lang="ru-RU" sz="2000" dirty="0">
                <a:latin typeface="Times New Roman" pitchFamily="18" charset="0"/>
                <a:cs typeface="Times New Roman" pitchFamily="18" charset="0"/>
              </a:rPr>
              <a:t> фосфат </a:t>
            </a:r>
            <a:r>
              <a:rPr lang="ru-RU" sz="2000" dirty="0" err="1">
                <a:latin typeface="Times New Roman" pitchFamily="18" charset="0"/>
                <a:cs typeface="Times New Roman" pitchFamily="18" charset="0"/>
              </a:rPr>
              <a:t>деңгейін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төмендетеді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58491345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4" name="Заголовок 3"/>
          <p:cNvSpPr>
            <a:spLocks noGrp="1"/>
          </p:cNvSpPr>
          <p:nvPr>
            <p:ph type="title"/>
          </p:nvPr>
        </p:nvSpPr>
        <p:spPr>
          <a:xfrm>
            <a:off x="2217107" y="237995"/>
            <a:ext cx="7290148" cy="779058"/>
          </a:xfrm>
        </p:spPr>
        <p:txBody>
          <a:bodyPr>
            <a:normAutofit fontScale="90000"/>
          </a:bodyPr>
          <a:lstStyle/>
          <a:p>
            <a:r>
              <a:rPr lang="kk-KZ" sz="3600" b="1" dirty="0">
                <a:solidFill>
                  <a:srgbClr val="FF0000"/>
                </a:solidFill>
                <a:latin typeface="Times New Roman" pitchFamily="18" charset="0"/>
                <a:cs typeface="Times New Roman" pitchFamily="18" charset="0"/>
              </a:rPr>
              <a:t>Сүйекке әсер ететін басқа факторлар</a:t>
            </a:r>
            <a:endParaRPr lang="ru-RU" sz="3600" b="1" dirty="0">
              <a:solidFill>
                <a:srgbClr val="FF0000"/>
              </a:solidFill>
              <a:latin typeface="Times New Roman" pitchFamily="18" charset="0"/>
              <a:cs typeface="Times New Roman" pitchFamily="18" charset="0"/>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13965" y="3263822"/>
            <a:ext cx="1131273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800" b="1" dirty="0">
              <a:latin typeface="Times New Roman" pitchFamily="18" charset="0"/>
              <a:cs typeface="Times New Roman" pitchFamily="18" charset="0"/>
              <a:sym typeface="Arial"/>
            </a:endParaRPr>
          </a:p>
        </p:txBody>
      </p:sp>
      <p:sp>
        <p:nvSpPr>
          <p:cNvPr id="2" name="Прямоугольник 1"/>
          <p:cNvSpPr/>
          <p:nvPr/>
        </p:nvSpPr>
        <p:spPr>
          <a:xfrm>
            <a:off x="413965" y="1007695"/>
            <a:ext cx="11659392" cy="5016758"/>
          </a:xfrm>
          <a:prstGeom prst="rect">
            <a:avLst/>
          </a:prstGeom>
        </p:spPr>
        <p:txBody>
          <a:bodyPr wrap="square">
            <a:spAutoFit/>
          </a:bodyPr>
          <a:lstStyle/>
          <a:p>
            <a:pPr marL="342900" indent="-342900" algn="just">
              <a:buFont typeface="Wingdings" pitchFamily="2" charset="2"/>
              <a:buChar char="v"/>
            </a:pPr>
            <a:r>
              <a:rPr lang="ru-RU" sz="2000" dirty="0">
                <a:latin typeface="Times New Roman" pitchFamily="18" charset="0"/>
                <a:cs typeface="Times New Roman" pitchFamily="18" charset="0"/>
              </a:rPr>
              <a:t>кем </a:t>
            </a:r>
            <a:r>
              <a:rPr lang="ru-RU" sz="2000" dirty="0" err="1">
                <a:latin typeface="Times New Roman" pitchFamily="18" charset="0"/>
                <a:cs typeface="Times New Roman" pitchFamily="18" charset="0"/>
              </a:rPr>
              <a:t>дегенде</a:t>
            </a:r>
            <a:r>
              <a:rPr lang="ru-RU" sz="2000" dirty="0">
                <a:latin typeface="Times New Roman" pitchFamily="18" charset="0"/>
                <a:cs typeface="Times New Roman" pitchFamily="18" charset="0"/>
              </a:rPr>
              <a:t> 20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одан</a:t>
            </a:r>
            <a:r>
              <a:rPr lang="ru-RU" sz="2000" dirty="0">
                <a:latin typeface="Times New Roman" pitchFamily="18" charset="0"/>
                <a:cs typeface="Times New Roman" pitchFamily="18" charset="0"/>
              </a:rPr>
              <a:t> да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гормондар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витаминдер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оссеустық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тінге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етеді</a:t>
            </a:r>
            <a:endParaRPr lang="ru-RU" sz="2000" dirty="0">
              <a:latin typeface="Times New Roman" pitchFamily="18" charset="0"/>
              <a:cs typeface="Times New Roman" pitchFamily="18" charset="0"/>
            </a:endParaRPr>
          </a:p>
          <a:p>
            <a:pPr marL="342900" indent="-342900" algn="just">
              <a:buFont typeface="Wingdings" pitchFamily="2" charset="2"/>
              <a:buChar char="v"/>
            </a:pPr>
            <a:r>
              <a:rPr lang="ru-RU" sz="2000" dirty="0" err="1">
                <a:latin typeface="Times New Roman" pitchFamily="18" charset="0"/>
                <a:cs typeface="Times New Roman" pitchFamily="18" charset="0"/>
              </a:rPr>
              <a:t>сүйек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өсуі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әсіресе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жыныстық</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жетілу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жасөспірімде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өсу</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гормонының</a:t>
            </a:r>
            <a:r>
              <a:rPr lang="ru-RU" sz="2000" dirty="0">
                <a:latin typeface="Times New Roman" pitchFamily="18" charset="0"/>
                <a:cs typeface="Times New Roman" pitchFamily="18" charset="0"/>
              </a:rPr>
              <a:t>, эстроген мен </a:t>
            </a:r>
            <a:r>
              <a:rPr lang="ru-RU" sz="2000" dirty="0" err="1">
                <a:latin typeface="Times New Roman" pitchFamily="18" charset="0"/>
                <a:cs typeface="Times New Roman" pitchFamily="18" charset="0"/>
              </a:rPr>
              <a:t>тестостеронның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өсуі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кез</a:t>
            </a:r>
            <a:r>
              <a:rPr lang="kk-KZ" sz="2000" dirty="0" smtClean="0">
                <a:latin typeface="Times New Roman" pitchFamily="18" charset="0"/>
                <a:cs typeface="Times New Roman" pitchFamily="18" charset="0"/>
              </a:rPr>
              <a:t>інде</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оссификацияны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жоғарылатады</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marL="342900" indent="-342900" algn="just">
              <a:buFont typeface="Wingdings" pitchFamily="2" charset="2"/>
              <a:buChar char="v"/>
            </a:pP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гормондар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остеогендік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жасушалардың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көбеюін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остеобласттар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матрицалық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тұндыруды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метафизде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хондроциттердің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көбеюі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гипертрофияны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ынталандырады</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marL="342900" indent="-342900" algn="just">
              <a:buFont typeface="Wingdings" pitchFamily="2" charset="2"/>
              <a:buChar char="v"/>
            </a:pPr>
            <a:r>
              <a:rPr lang="ru-RU" sz="2000" dirty="0" err="1">
                <a:latin typeface="Times New Roman" pitchFamily="18" charset="0"/>
                <a:cs typeface="Times New Roman" pitchFamily="18" charset="0"/>
              </a:rPr>
              <a:t>қыздар</a:t>
            </a:r>
            <a:r>
              <a:rPr lang="ru-RU" sz="2000" dirty="0">
                <a:latin typeface="Times New Roman" pitchFamily="18" charset="0"/>
                <a:cs typeface="Times New Roman" pitchFamily="18" charset="0"/>
              </a:rPr>
              <a:t> ер </a:t>
            </a:r>
            <a:r>
              <a:rPr lang="ru-RU" sz="2000" dirty="0" err="1">
                <a:latin typeface="Times New Roman" pitchFamily="18" charset="0"/>
                <a:cs typeface="Times New Roman" pitchFamily="18" charset="0"/>
              </a:rPr>
              <a:t>балаларға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қарағанда</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өседі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ертерек</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бойы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ұзарады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сүйек</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өсуіне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тестостероннан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гөрі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эстрогеннің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күшті</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marL="342900" indent="-342900" algn="just">
              <a:buFont typeface="Wingdings" pitchFamily="2" charset="2"/>
              <a:buChar char="v"/>
            </a:pPr>
            <a:r>
              <a:rPr lang="ru-RU" sz="2000" dirty="0">
                <a:latin typeface="Times New Roman" pitchFamily="18" charset="0"/>
                <a:cs typeface="Times New Roman" pitchFamily="18" charset="0"/>
              </a:rPr>
              <a:t>ер </a:t>
            </a:r>
            <a:r>
              <a:rPr lang="ru-RU" sz="2000" dirty="0" err="1">
                <a:latin typeface="Times New Roman" pitchFamily="18" charset="0"/>
                <a:cs typeface="Times New Roman" pitchFamily="18" charset="0"/>
              </a:rPr>
              <a:t>адамдар</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бойы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ұзақ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уақыт</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өседі</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marL="342900" indent="-342900" algn="just">
              <a:buFont typeface="Wingdings" pitchFamily="2" charset="2"/>
              <a:buChar char="v"/>
            </a:pPr>
            <a:r>
              <a:rPr lang="ru-RU" sz="2000" dirty="0" err="1">
                <a:latin typeface="Times New Roman" pitchFamily="18" charset="0"/>
                <a:cs typeface="Times New Roman" pitchFamily="18" charset="0"/>
              </a:rPr>
              <a:t>анаболикалық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стероидтар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өсуді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тоқтатады</a:t>
            </a:r>
            <a:endParaRPr lang="ru-RU" sz="2000" dirty="0">
              <a:latin typeface="Times New Roman" pitchFamily="18" charset="0"/>
              <a:cs typeface="Times New Roman" pitchFamily="18" charset="0"/>
            </a:endParaRPr>
          </a:p>
          <a:p>
            <a:pPr algn="just"/>
            <a:r>
              <a:rPr lang="kk-KZ"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kk-KZ" sz="2000" dirty="0">
                <a:latin typeface="Times New Roman" pitchFamily="18" charset="0"/>
                <a:cs typeface="Times New Roman" pitchFamily="18" charset="0"/>
              </a:rPr>
              <a:t>эпифизді пластина мезгіл-мезгіл жабылады</a:t>
            </a:r>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ересек</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адамның</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бойы</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өте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endParaRPr lang="ru-RU" sz="2000" dirty="0">
              <a:latin typeface="Times New Roman" pitchFamily="18" charset="0"/>
              <a:cs typeface="Times New Roman" pitchFamily="18" charset="0"/>
            </a:endParaRPr>
          </a:p>
        </p:txBody>
      </p:sp>
      <p:sp>
        <p:nvSpPr>
          <p:cNvPr id="3" name="Прямоугольник 2"/>
          <p:cNvSpPr/>
          <p:nvPr/>
        </p:nvSpPr>
        <p:spPr>
          <a:xfrm>
            <a:off x="606540" y="1017053"/>
            <a:ext cx="7968560" cy="369332"/>
          </a:xfrm>
          <a:prstGeom prst="rect">
            <a:avLst/>
          </a:prstGeom>
        </p:spPr>
        <p:txBody>
          <a:bodyPr wrap="square">
            <a:spAutoFit/>
          </a:bodyPr>
          <a:lstStyle/>
          <a:p>
            <a:endParaRPr lang="ru-RU" dirty="0"/>
          </a:p>
        </p:txBody>
      </p:sp>
      <p:sp>
        <p:nvSpPr>
          <p:cNvPr id="5" name="Прямоугольник 4"/>
          <p:cNvSpPr/>
          <p:nvPr/>
        </p:nvSpPr>
        <p:spPr>
          <a:xfrm>
            <a:off x="606539" y="1207750"/>
            <a:ext cx="11120161" cy="400110"/>
          </a:xfrm>
          <a:prstGeom prst="rect">
            <a:avLst/>
          </a:prstGeom>
        </p:spPr>
        <p:txBody>
          <a:bodyPr wrap="square">
            <a:spAutoFit/>
          </a:bodyPr>
          <a:lstStyle/>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36334223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p:cNvGrpSpPr/>
          <p:nvPr/>
        </p:nvGrpSpPr>
        <p:grpSpPr>
          <a:xfrm>
            <a:off x="-74247" y="6205476"/>
            <a:ext cx="12248950" cy="755686"/>
            <a:chOff x="-1" y="0"/>
            <a:chExt cx="12248948" cy="755685"/>
          </a:xfrm>
        </p:grpSpPr>
        <p:sp>
          <p:nvSpPr>
            <p:cNvPr id="2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2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2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2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76" name="Endochondral Ossification"/>
          <p:cNvSpPr txBox="1">
            <a:spLocks noGrp="1"/>
          </p:cNvSpPr>
          <p:nvPr>
            <p:ph type="title"/>
          </p:nvPr>
        </p:nvSpPr>
        <p:spPr>
          <a:xfrm>
            <a:off x="1733702" y="248333"/>
            <a:ext cx="8961992" cy="756402"/>
          </a:xfrm>
          <a:prstGeom prst="rect">
            <a:avLst/>
          </a:prstGeom>
        </p:spPr>
        <p:txBody>
          <a:bodyPr lIns="45718" tIns="45718" rIns="45718" bIns="45718" anchor="b">
            <a:normAutofit/>
          </a:bodyPr>
          <a:lstStyle>
            <a:lvl1pPr algn="ctr" defTabSz="841247">
              <a:defRPr sz="2400" b="1">
                <a:latin typeface="Georgia"/>
                <a:ea typeface="Georgia"/>
                <a:cs typeface="Georgia"/>
                <a:sym typeface="Georgia"/>
              </a:defRPr>
            </a:lvl1pPr>
          </a:lstStyle>
          <a:p>
            <a:pPr defTabSz="457200">
              <a:lnSpc>
                <a:spcPts val="3400"/>
              </a:lnSpc>
              <a:spcBef>
                <a:spcPts val="1200"/>
              </a:spcBef>
              <a:defRPr sz="1466">
                <a:latin typeface="Arial"/>
                <a:ea typeface="Arial"/>
                <a:cs typeface="Arial"/>
                <a:sym typeface="Arial"/>
              </a:defRPr>
            </a:pPr>
            <a:r>
              <a:rPr lang="ru-RU" sz="3200" dirty="0" err="1" smtClean="0">
                <a:solidFill>
                  <a:srgbClr val="FF0000"/>
                </a:solidFill>
                <a:latin typeface="Times New Roman" pitchFamily="18" charset="0"/>
                <a:cs typeface="Times New Roman" pitchFamily="18" charset="0"/>
              </a:rPr>
              <a:t>Кальцитрольдың</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түзілуі</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және</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әсері</a:t>
            </a:r>
            <a:endParaRPr lang="ru-RU" sz="3200" dirty="0">
              <a:solidFill>
                <a:srgbClr val="FF0000"/>
              </a:solidFill>
              <a:latin typeface="Times New Roman" pitchFamily="18" charset="0"/>
              <a:cs typeface="Times New Roman" pitchFamily="18" charset="0"/>
              <a:sym typeface="Arial"/>
            </a:endParaRPr>
          </a:p>
        </p:txBody>
      </p:sp>
      <p:sp>
        <p:nvSpPr>
          <p:cNvPr id="278" name="A race between two runners is often used as an analogy to describe the mechanism of endochondral ossification. Review endochondral ossification. In endochondral ossification, who are the two runners? Did each runner begin the race at the same time? Who is in the lead? How does the race end?"/>
          <p:cNvSpPr txBox="1"/>
          <p:nvPr/>
        </p:nvSpPr>
        <p:spPr>
          <a:xfrm>
            <a:off x="461730" y="2522507"/>
            <a:ext cx="1131273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1466">
                <a:latin typeface="Arial"/>
                <a:ea typeface="Arial"/>
                <a:cs typeface="Arial"/>
                <a:sym typeface="Arial"/>
              </a:defRPr>
            </a:pPr>
            <a:endParaRPr lang="ru-RU" sz="2400" b="1" dirty="0">
              <a:latin typeface="Times New Roman" pitchFamily="18" charset="0"/>
              <a:cs typeface="Times New Roman" pitchFamily="18" charset="0"/>
              <a:sym typeface="Arial"/>
            </a:endParaRPr>
          </a:p>
        </p:txBody>
      </p:sp>
      <p:pic>
        <p:nvPicPr>
          <p:cNvPr id="9218" name="Picture 2" descr="C:\Users\USER\Desktop\РИСУНКИ\ҚАҢҚА\строение и своиство кост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535" y="4032219"/>
            <a:ext cx="3819525"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7912" y="1050309"/>
            <a:ext cx="11496554" cy="4708981"/>
          </a:xfrm>
          <a:prstGeom prst="rect">
            <a:avLst/>
          </a:prstGeom>
        </p:spPr>
        <p:txBody>
          <a:bodyPr wrap="square">
            <a:spAutoFit/>
          </a:bodyPr>
          <a:lstStyle/>
          <a:p>
            <a:pPr algn="just" defTabSz="457200">
              <a:defRPr>
                <a:solidFill>
                  <a:srgbClr val="444444"/>
                </a:solidFill>
                <a:latin typeface="Helvetica"/>
                <a:ea typeface="Helvetica"/>
                <a:cs typeface="Helvetica"/>
                <a:sym typeface="Helvetica"/>
              </a:defRPr>
            </a:pPr>
            <a:r>
              <a:rPr lang="ru-RU" sz="2000" dirty="0" err="1" smtClean="0">
                <a:latin typeface="Times New Roman" pitchFamily="18" charset="0"/>
                <a:cs typeface="Times New Roman" pitchFamily="18" charset="0"/>
              </a:rPr>
              <a:t>Кальцитриол</a:t>
            </a:r>
            <a:r>
              <a:rPr lang="ru-RU" sz="2000" dirty="0" smtClean="0">
                <a:latin typeface="Times New Roman" pitchFamily="18" charset="0"/>
                <a:cs typeface="Times New Roman" pitchFamily="18" charset="0"/>
              </a:rPr>
              <a:t> – D </a:t>
            </a:r>
            <a:r>
              <a:rPr lang="ru-RU" sz="2000" dirty="0" err="1" smtClean="0">
                <a:latin typeface="Times New Roman" pitchFamily="18" charset="0"/>
                <a:cs typeface="Times New Roman" pitchFamily="18" charset="0"/>
              </a:rPr>
              <a:t>дәрумені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бауыр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бүйрек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қызметі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түзіледі</a:t>
            </a:r>
            <a:r>
              <a:rPr lang="ru-RU" sz="2000" smtClean="0">
                <a:latin typeface="Times New Roman" pitchFamily="18" charset="0"/>
                <a:cs typeface="Times New Roman" pitchFamily="18" charset="0"/>
              </a:rPr>
              <a:t>. едено </a:t>
            </a:r>
            <a:r>
              <a:rPr lang="ru-RU" sz="2000" dirty="0">
                <a:latin typeface="Times New Roman" pitchFamily="18" charset="0"/>
                <a:cs typeface="Times New Roman" pitchFamily="18" charset="0"/>
              </a:rPr>
              <a:t>следующим процессом</a:t>
            </a:r>
          </a:p>
          <a:p>
            <a:pPr algn="just" defTabSz="457200">
              <a:defRPr>
                <a:solidFill>
                  <a:srgbClr val="444444"/>
                </a:solidFill>
                <a:latin typeface="Helvetica"/>
                <a:ea typeface="Helvetica"/>
                <a:cs typeface="Helvetica"/>
                <a:sym typeface="Helvetica"/>
              </a:defRPr>
            </a:pPr>
            <a:r>
              <a:rPr lang="ru-RU" sz="2000" dirty="0" err="1">
                <a:latin typeface="Times New Roman" pitchFamily="18" charset="0"/>
                <a:cs typeface="Times New Roman" pitchFamily="18" charset="0"/>
              </a:rPr>
              <a:t>Эпидермальные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кератиноциты</a:t>
            </a:r>
            <a:r>
              <a:rPr lang="ru-RU" sz="2000" dirty="0">
                <a:latin typeface="Times New Roman" pitchFamily="18" charset="0"/>
                <a:cs typeface="Times New Roman" pitchFamily="18" charset="0"/>
              </a:rPr>
              <a:t> используют ультрафиолетовое излучение для превращения стероида 7-дегидрохолестерина в </a:t>
            </a:r>
            <a:r>
              <a:rPr lang="ru-RU" sz="2000" dirty="0" err="1">
                <a:latin typeface="Times New Roman" pitchFamily="18" charset="0"/>
                <a:cs typeface="Times New Roman" pitchFamily="18" charset="0"/>
              </a:rPr>
              <a:t>превитамин</a:t>
            </a:r>
            <a:r>
              <a:rPr lang="ru-RU" sz="2000" dirty="0">
                <a:latin typeface="Times New Roman" pitchFamily="18" charset="0"/>
                <a:cs typeface="Times New Roman" pitchFamily="18" charset="0"/>
              </a:rPr>
              <a:t> D3</a:t>
            </a:r>
          </a:p>
          <a:p>
            <a:pPr algn="just" defTabSz="457200">
              <a:defRPr>
                <a:solidFill>
                  <a:srgbClr val="444444"/>
                </a:solidFill>
                <a:latin typeface="Helvetica"/>
                <a:ea typeface="Helvetica"/>
                <a:cs typeface="Helvetica"/>
                <a:sym typeface="Helvetica"/>
              </a:defRPr>
            </a:pPr>
            <a:r>
              <a:rPr lang="ru-RU" sz="2000" dirty="0">
                <a:latin typeface="Times New Roman" pitchFamily="18" charset="0"/>
                <a:cs typeface="Times New Roman" pitchFamily="18" charset="0"/>
              </a:rPr>
              <a:t>Печень добавляет гидроксильную группу, превращая ее в </a:t>
            </a:r>
            <a:r>
              <a:rPr lang="ru-RU" sz="2000" dirty="0" err="1">
                <a:latin typeface="Times New Roman" pitchFamily="18" charset="0"/>
                <a:cs typeface="Times New Roman" pitchFamily="18" charset="0"/>
              </a:rPr>
              <a:t>кальцидиол</a:t>
            </a:r>
            <a:endParaRPr lang="ru-RU" sz="2000" dirty="0">
              <a:latin typeface="Times New Roman" pitchFamily="18" charset="0"/>
              <a:cs typeface="Times New Roman" pitchFamily="18" charset="0"/>
            </a:endParaRPr>
          </a:p>
          <a:p>
            <a:pPr algn="just" defTabSz="457200">
              <a:defRPr>
                <a:solidFill>
                  <a:srgbClr val="444444"/>
                </a:solidFill>
                <a:latin typeface="Helvetica"/>
                <a:ea typeface="Helvetica"/>
                <a:cs typeface="Helvetica"/>
                <a:sym typeface="Helvetica"/>
              </a:defRPr>
            </a:pPr>
            <a:r>
              <a:rPr lang="ru-RU" sz="2000" dirty="0">
                <a:latin typeface="Times New Roman" pitchFamily="18" charset="0"/>
                <a:cs typeface="Times New Roman" pitchFamily="18" charset="0"/>
              </a:rPr>
              <a:t>Почки добавляют еще одну гидроксильную группу, превращая ее в </a:t>
            </a:r>
            <a:r>
              <a:rPr lang="ru-RU" sz="2000" dirty="0" err="1">
                <a:latin typeface="Times New Roman" pitchFamily="18" charset="0"/>
                <a:cs typeface="Times New Roman" pitchFamily="18" charset="0"/>
              </a:rPr>
              <a:t>кальцитриол</a:t>
            </a:r>
            <a:r>
              <a:rPr lang="ru-RU" sz="2000" dirty="0">
                <a:latin typeface="Times New Roman" pitchFamily="18" charset="0"/>
                <a:cs typeface="Times New Roman" pitchFamily="18" charset="0"/>
              </a:rPr>
              <a:t> (наиболее активную форму витамина D); также из обогащенного </a:t>
            </a:r>
            <a:r>
              <a:rPr lang="ru-RU" sz="2000" dirty="0" smtClean="0">
                <a:latin typeface="Times New Roman" pitchFamily="18" charset="0"/>
                <a:cs typeface="Times New Roman" pitchFamily="18" charset="0"/>
              </a:rPr>
              <a:t>молока</a:t>
            </a:r>
            <a:endParaRPr lang="ru-RU" sz="2000" dirty="0">
              <a:latin typeface="Times New Roman" pitchFamily="18" charset="0"/>
              <a:cs typeface="Times New Roman" pitchFamily="18" charset="0"/>
            </a:endParaRPr>
          </a:p>
          <a:p>
            <a:pPr algn="just" defTabSz="457200">
              <a:defRPr>
                <a:solidFill>
                  <a:srgbClr val="444444"/>
                </a:solidFill>
                <a:latin typeface="Helvetica"/>
                <a:ea typeface="Helvetica"/>
                <a:cs typeface="Helvetica"/>
                <a:sym typeface="Helvetica"/>
              </a:defRPr>
            </a:pPr>
            <a:r>
              <a:rPr lang="ru-RU" sz="2000" dirty="0" err="1">
                <a:latin typeface="Times New Roman" pitchFamily="18" charset="0"/>
                <a:cs typeface="Times New Roman" pitchFamily="18" charset="0"/>
              </a:rPr>
              <a:t>Кальцитриол</a:t>
            </a:r>
            <a:r>
              <a:rPr lang="ru-RU" sz="2000" dirty="0">
                <a:latin typeface="Times New Roman" pitchFamily="18" charset="0"/>
                <a:cs typeface="Times New Roman" pitchFamily="18" charset="0"/>
              </a:rPr>
              <a:t> ведет себя как гормон, повышающий концентрацию кальция в крови</a:t>
            </a:r>
          </a:p>
          <a:p>
            <a:pPr algn="just" defTabSz="457200">
              <a:defRPr>
                <a:solidFill>
                  <a:srgbClr val="444444"/>
                </a:solidFill>
                <a:latin typeface="Helvetica"/>
                <a:ea typeface="Helvetica"/>
                <a:cs typeface="Helvetica"/>
                <a:sym typeface="Helvetica"/>
              </a:defRPr>
            </a:pPr>
            <a:r>
              <a:rPr lang="ru-RU" sz="2000" dirty="0">
                <a:latin typeface="Times New Roman" pitchFamily="18" charset="0"/>
                <a:cs typeface="Times New Roman" pitchFamily="18" charset="0"/>
              </a:rPr>
              <a:t>Увеличивает поглощение кальция тонкой кишкой</a:t>
            </a:r>
          </a:p>
          <a:p>
            <a:pPr algn="just" defTabSz="457200">
              <a:defRPr>
                <a:solidFill>
                  <a:srgbClr val="444444"/>
                </a:solidFill>
                <a:latin typeface="Helvetica"/>
                <a:ea typeface="Helvetica"/>
                <a:cs typeface="Helvetica"/>
                <a:sym typeface="Helvetica"/>
              </a:defRPr>
            </a:pPr>
            <a:r>
              <a:rPr lang="ru-RU" sz="2000" dirty="0">
                <a:latin typeface="Times New Roman" pitchFamily="18" charset="0"/>
                <a:cs typeface="Times New Roman" pitchFamily="18" charset="0"/>
              </a:rPr>
              <a:t>Увеличивает резорбцию кальция из скелета</a:t>
            </a:r>
          </a:p>
          <a:p>
            <a:pPr algn="just" defTabSz="457200">
              <a:defRPr>
                <a:solidFill>
                  <a:srgbClr val="444444"/>
                </a:solidFill>
                <a:latin typeface="Helvetica"/>
                <a:ea typeface="Helvetica"/>
                <a:cs typeface="Helvetica"/>
                <a:sym typeface="Helvetica"/>
              </a:defRPr>
            </a:pPr>
            <a:r>
              <a:rPr lang="ru-RU" sz="2000" dirty="0">
                <a:latin typeface="Times New Roman" pitchFamily="18" charset="0"/>
                <a:cs typeface="Times New Roman" pitchFamily="18" charset="0"/>
              </a:rPr>
              <a:t>Способствует почечной </a:t>
            </a:r>
            <a:r>
              <a:rPr lang="ru-RU" sz="2000" dirty="0" err="1">
                <a:latin typeface="Times New Roman" pitchFamily="18" charset="0"/>
                <a:cs typeface="Times New Roman" pitchFamily="18" charset="0"/>
              </a:rPr>
              <a:t>реабсорбции</a:t>
            </a:r>
            <a:r>
              <a:rPr lang="ru-RU" sz="2000" dirty="0">
                <a:latin typeface="Times New Roman" pitchFamily="18" charset="0"/>
                <a:cs typeface="Times New Roman" pitchFamily="18" charset="0"/>
              </a:rPr>
              <a:t> ионов кальция, поэтому меньше теряется в моче</a:t>
            </a:r>
          </a:p>
          <a:p>
            <a:pPr algn="just" defTabSz="457200">
              <a:defRPr>
                <a:solidFill>
                  <a:srgbClr val="444444"/>
                </a:solidFill>
                <a:latin typeface="Helvetica"/>
                <a:ea typeface="Helvetica"/>
                <a:cs typeface="Helvetica"/>
                <a:sym typeface="Helvetica"/>
              </a:defRPr>
            </a:pPr>
            <a:r>
              <a:rPr lang="ru-RU" sz="2000" dirty="0">
                <a:latin typeface="Times New Roman" pitchFamily="18" charset="0"/>
                <a:cs typeface="Times New Roman" pitchFamily="18" charset="0"/>
              </a:rPr>
              <a:t>Необходим для отложения костей - необходим адекватный кальций и фосфат</a:t>
            </a:r>
          </a:p>
          <a:p>
            <a:pPr algn="just" defTabSz="457200">
              <a:defRPr>
                <a:solidFill>
                  <a:srgbClr val="444444"/>
                </a:solidFill>
                <a:latin typeface="Helvetica"/>
                <a:ea typeface="Helvetica"/>
                <a:cs typeface="Helvetica"/>
                <a:sym typeface="Helvetica"/>
              </a:defRPr>
            </a:pPr>
            <a:r>
              <a:rPr lang="ru-RU" sz="2000" dirty="0">
                <a:latin typeface="Times New Roman" pitchFamily="18" charset="0"/>
                <a:cs typeface="Times New Roman" pitchFamily="18" charset="0"/>
              </a:rPr>
              <a:t>Нарушение мягкости костей у детей (рахит) и у взрослых (остеомаляция) без адекватного количества витамина D</a:t>
            </a:r>
          </a:p>
          <a:p>
            <a:pPr algn="just"/>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31341638"/>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Group"/>
          <p:cNvGrpSpPr/>
          <p:nvPr/>
        </p:nvGrpSpPr>
        <p:grpSpPr>
          <a:xfrm>
            <a:off x="-74247" y="6205476"/>
            <a:ext cx="12248950" cy="755686"/>
            <a:chOff x="-1" y="0"/>
            <a:chExt cx="12248948" cy="755685"/>
          </a:xfrm>
        </p:grpSpPr>
        <p:sp>
          <p:nvSpPr>
            <p:cNvPr id="314"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15"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16"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317"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19" name="Hormones&amp; Bone Growth"/>
          <p:cNvSpPr txBox="1">
            <a:spLocks noGrp="1"/>
          </p:cNvSpPr>
          <p:nvPr>
            <p:ph type="title"/>
          </p:nvPr>
        </p:nvSpPr>
        <p:spPr>
          <a:xfrm>
            <a:off x="1993768" y="78022"/>
            <a:ext cx="8961992" cy="756402"/>
          </a:xfrm>
          <a:prstGeom prst="rect">
            <a:avLst/>
          </a:prstGeom>
        </p:spPr>
        <p:txBody>
          <a:bodyPr lIns="45718" tIns="45718" rIns="45718" bIns="45718" anchor="b"/>
          <a:lstStyle>
            <a:lvl1pPr algn="ctr" defTabSz="816009">
              <a:defRPr sz="2328" b="1">
                <a:latin typeface="Georgia"/>
                <a:ea typeface="Georgia"/>
                <a:cs typeface="Georgia"/>
                <a:sym typeface="Georgia"/>
              </a:defRPr>
            </a:lvl1pPr>
          </a:lstStyle>
          <a:p>
            <a:r>
              <a:rPr lang="ru-RU" dirty="0"/>
              <a:t>Мини-кейс «Гормоны и рост костей»</a:t>
            </a:r>
          </a:p>
        </p:txBody>
      </p:sp>
      <p:sp>
        <p:nvSpPr>
          <p:cNvPr id="321" name="6-year old Jose inherited a disorder that increases the activity of cells in his pituitary gland. Therefore, Jose experiences an overproduction of growth hormone (GH) before puberty. What effect would you predict this will have on his height? Explain."/>
          <p:cNvSpPr txBox="1"/>
          <p:nvPr/>
        </p:nvSpPr>
        <p:spPr>
          <a:xfrm>
            <a:off x="394846" y="2261357"/>
            <a:ext cx="1042881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ru-RU" dirty="0"/>
              <a:t>Часть А</a:t>
            </a:r>
          </a:p>
          <a:p>
            <a:r>
              <a:rPr lang="ru-RU" dirty="0"/>
              <a:t>6-летний Хосе унаследовал заболевание, повышающее активность клеток в его гипофизе. Таким образом, Хосе испытывает перепроизводство гормона роста (GH) до наступления половой зрелости. Какое влияние, по вашему мнению, это окажет на его рост? Объясните.</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Group"/>
          <p:cNvGrpSpPr/>
          <p:nvPr/>
        </p:nvGrpSpPr>
        <p:grpSpPr>
          <a:xfrm>
            <a:off x="-74247" y="6205476"/>
            <a:ext cx="12248950" cy="755686"/>
            <a:chOff x="-1" y="0"/>
            <a:chExt cx="12248948" cy="755685"/>
          </a:xfrm>
        </p:grpSpPr>
        <p:sp>
          <p:nvSpPr>
            <p:cNvPr id="314"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15"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16"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317"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19" name="Hormones&amp; Bone Growth"/>
          <p:cNvSpPr txBox="1">
            <a:spLocks noGrp="1"/>
          </p:cNvSpPr>
          <p:nvPr>
            <p:ph type="title"/>
          </p:nvPr>
        </p:nvSpPr>
        <p:spPr>
          <a:xfrm>
            <a:off x="1993768" y="78022"/>
            <a:ext cx="8961992" cy="756402"/>
          </a:xfrm>
          <a:prstGeom prst="rect">
            <a:avLst/>
          </a:prstGeom>
        </p:spPr>
        <p:txBody>
          <a:bodyPr lIns="45718" tIns="45718" rIns="45718" bIns="45718" anchor="b"/>
          <a:lstStyle>
            <a:lvl1pPr algn="ctr" defTabSz="816009">
              <a:defRPr sz="2328" b="1">
                <a:latin typeface="Georgia"/>
                <a:ea typeface="Georgia"/>
                <a:cs typeface="Georgia"/>
                <a:sym typeface="Georgia"/>
              </a:defRPr>
            </a:lvl1pPr>
          </a:lstStyle>
          <a:p>
            <a:r>
              <a:rPr lang="ru-RU" dirty="0"/>
              <a:t>Мини-кейс «Гормоны и рост костей»</a:t>
            </a:r>
          </a:p>
        </p:txBody>
      </p:sp>
      <p:sp>
        <p:nvSpPr>
          <p:cNvPr id="321" name="6-year old Jose inherited a disorder that increases the activity of cells in his pituitary gland. Therefore, Jose experiences an overproduction of growth hormone (GH) before puberty. What effect would you predict this will have on his height? Explain."/>
          <p:cNvSpPr txBox="1"/>
          <p:nvPr/>
        </p:nvSpPr>
        <p:spPr>
          <a:xfrm>
            <a:off x="394846" y="2399856"/>
            <a:ext cx="1042881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ru-RU" dirty="0"/>
              <a:t>Часть </a:t>
            </a:r>
            <a:r>
              <a:rPr lang="en-US" dirty="0"/>
              <a:t>B</a:t>
            </a:r>
            <a:r>
              <a:rPr lang="ru-RU" dirty="0"/>
              <a:t>.</a:t>
            </a:r>
          </a:p>
          <a:p>
            <a:r>
              <a:rPr lang="ru-RU" dirty="0"/>
              <a:t>Рассел вступает в половое созревание примерно на 5 лет позже среднего возраста. Какое влияние, по вашему мнению, это окажет на его рост? Объясните.</a:t>
            </a:r>
          </a:p>
        </p:txBody>
      </p:sp>
    </p:spTree>
    <p:extLst>
      <p:ext uri="{BB962C8B-B14F-4D97-AF65-F5344CB8AC3E}">
        <p14:creationId xmlns:p14="http://schemas.microsoft.com/office/powerpoint/2010/main" val="23403219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Group"/>
          <p:cNvGrpSpPr/>
          <p:nvPr/>
        </p:nvGrpSpPr>
        <p:grpSpPr>
          <a:xfrm>
            <a:off x="-74247" y="6205476"/>
            <a:ext cx="12248950" cy="755686"/>
            <a:chOff x="-1" y="0"/>
            <a:chExt cx="12248948" cy="755685"/>
          </a:xfrm>
        </p:grpSpPr>
        <p:sp>
          <p:nvSpPr>
            <p:cNvPr id="314"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15"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16"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317"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19" name="Hormones&amp; Bone Growth"/>
          <p:cNvSpPr txBox="1">
            <a:spLocks noGrp="1"/>
          </p:cNvSpPr>
          <p:nvPr>
            <p:ph type="title"/>
          </p:nvPr>
        </p:nvSpPr>
        <p:spPr>
          <a:xfrm>
            <a:off x="1993768" y="78022"/>
            <a:ext cx="8961992" cy="756402"/>
          </a:xfrm>
          <a:prstGeom prst="rect">
            <a:avLst/>
          </a:prstGeom>
        </p:spPr>
        <p:txBody>
          <a:bodyPr lIns="45718" tIns="45718" rIns="45718" bIns="45718" anchor="b"/>
          <a:lstStyle>
            <a:lvl1pPr algn="ctr" defTabSz="816009">
              <a:defRPr sz="2328" b="1">
                <a:latin typeface="Georgia"/>
                <a:ea typeface="Georgia"/>
                <a:cs typeface="Georgia"/>
                <a:sym typeface="Georgia"/>
              </a:defRPr>
            </a:lvl1pPr>
          </a:lstStyle>
          <a:p>
            <a:r>
              <a:rPr lang="ru-RU" dirty="0"/>
              <a:t>Мини-кейс «Гормоны и рост костей»</a:t>
            </a:r>
          </a:p>
        </p:txBody>
      </p:sp>
      <p:sp>
        <p:nvSpPr>
          <p:cNvPr id="321" name="6-year old Jose inherited a disorder that increases the activity of cells in his pituitary gland. Therefore, Jose experiences an overproduction of growth hormone (GH) before puberty. What effect would you predict this will have on his height? Explain."/>
          <p:cNvSpPr txBox="1"/>
          <p:nvPr/>
        </p:nvSpPr>
        <p:spPr>
          <a:xfrm>
            <a:off x="394846" y="2261357"/>
            <a:ext cx="1042881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ru-RU" dirty="0"/>
              <a:t>Часть С.</a:t>
            </a:r>
          </a:p>
          <a:p>
            <a:r>
              <a:rPr lang="ru-RU" dirty="0"/>
              <a:t>Гонка между двумя бегунами часто используется в качестве аналогии для описания механизма </a:t>
            </a:r>
            <a:r>
              <a:rPr lang="ru-RU" dirty="0" err="1"/>
              <a:t>эндохондрального</a:t>
            </a:r>
            <a:r>
              <a:rPr lang="ru-RU" dirty="0"/>
              <a:t> окостенения. Обзор </a:t>
            </a:r>
            <a:r>
              <a:rPr lang="ru-RU" dirty="0" err="1"/>
              <a:t>эндохондрального</a:t>
            </a:r>
            <a:r>
              <a:rPr lang="ru-RU" dirty="0"/>
              <a:t> окостенения. Как каждый из вышеперечисленных случаев относится к «гонке» во время </a:t>
            </a:r>
            <a:r>
              <a:rPr lang="ru-RU" dirty="0" err="1"/>
              <a:t>эндохондрального</a:t>
            </a:r>
            <a:r>
              <a:rPr lang="ru-RU" dirty="0"/>
              <a:t> окостенения?</a:t>
            </a:r>
          </a:p>
        </p:txBody>
      </p:sp>
    </p:spTree>
    <p:extLst>
      <p:ext uri="{BB962C8B-B14F-4D97-AF65-F5344CB8AC3E}">
        <p14:creationId xmlns:p14="http://schemas.microsoft.com/office/powerpoint/2010/main" val="300991994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Group"/>
          <p:cNvGrpSpPr/>
          <p:nvPr/>
        </p:nvGrpSpPr>
        <p:grpSpPr>
          <a:xfrm>
            <a:off x="-74247" y="6205476"/>
            <a:ext cx="12248950" cy="755686"/>
            <a:chOff x="-1" y="0"/>
            <a:chExt cx="12248948" cy="755685"/>
          </a:xfrm>
        </p:grpSpPr>
        <p:sp>
          <p:nvSpPr>
            <p:cNvPr id="314"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15"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16"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317"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19" name="Hormones&amp; Bone Growth"/>
          <p:cNvSpPr txBox="1">
            <a:spLocks noGrp="1"/>
          </p:cNvSpPr>
          <p:nvPr>
            <p:ph type="title"/>
          </p:nvPr>
        </p:nvSpPr>
        <p:spPr>
          <a:xfrm>
            <a:off x="1993768" y="78022"/>
            <a:ext cx="8961992" cy="756402"/>
          </a:xfrm>
          <a:prstGeom prst="rect">
            <a:avLst/>
          </a:prstGeom>
        </p:spPr>
        <p:txBody>
          <a:bodyPr lIns="45718" tIns="45718" rIns="45718" bIns="45718" anchor="b"/>
          <a:lstStyle>
            <a:lvl1pPr algn="ctr" defTabSz="816009">
              <a:defRPr sz="2328" b="1">
                <a:latin typeface="Georgia"/>
                <a:ea typeface="Georgia"/>
                <a:cs typeface="Georgia"/>
                <a:sym typeface="Georgia"/>
              </a:defRPr>
            </a:lvl1pPr>
          </a:lstStyle>
          <a:p>
            <a:r>
              <a:rPr lang="ru-RU" dirty="0"/>
              <a:t>Мини-кейс «Гормоны и рост костей»</a:t>
            </a:r>
          </a:p>
        </p:txBody>
      </p:sp>
      <p:sp>
        <p:nvSpPr>
          <p:cNvPr id="321" name="6-year old Jose inherited a disorder that increases the activity of cells in his pituitary gland. Therefore, Jose experiences an overproduction of growth hormone (GH) before puberty. What effect would you predict this will have on his height? Explain."/>
          <p:cNvSpPr txBox="1"/>
          <p:nvPr/>
        </p:nvSpPr>
        <p:spPr>
          <a:xfrm>
            <a:off x="394846" y="2399856"/>
            <a:ext cx="1042881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ru-RU" dirty="0"/>
              <a:t>Часть D.</a:t>
            </a:r>
          </a:p>
          <a:p>
            <a:r>
              <a:rPr lang="ru-RU" dirty="0"/>
              <a:t>Сформируйте гипотезу о том, почему взрослые женщины обычно короче, чем взрослые мужчины.</a:t>
            </a:r>
          </a:p>
        </p:txBody>
      </p:sp>
    </p:spTree>
    <p:extLst>
      <p:ext uri="{BB962C8B-B14F-4D97-AF65-F5344CB8AC3E}">
        <p14:creationId xmlns:p14="http://schemas.microsoft.com/office/powerpoint/2010/main" val="121808806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 name="Group"/>
          <p:cNvGrpSpPr/>
          <p:nvPr/>
        </p:nvGrpSpPr>
        <p:grpSpPr>
          <a:xfrm>
            <a:off x="-74247" y="6205476"/>
            <a:ext cx="12248950" cy="755686"/>
            <a:chOff x="-1" y="0"/>
            <a:chExt cx="12248948" cy="755685"/>
          </a:xfrm>
        </p:grpSpPr>
        <p:sp>
          <p:nvSpPr>
            <p:cNvPr id="357"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58"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59"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360"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62" name="Calcitonin—secreted by C cells (clear cells) of the thyroid gland when calcium concentration rises…"/>
          <p:cNvSpPr txBox="1"/>
          <p:nvPr/>
        </p:nvSpPr>
        <p:spPr>
          <a:xfrm>
            <a:off x="272562" y="704533"/>
            <a:ext cx="11315700"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just" defTabSz="457200">
              <a:defRPr b="1">
                <a:solidFill>
                  <a:srgbClr val="444444"/>
                </a:solidFill>
                <a:latin typeface="Helvetica"/>
                <a:ea typeface="Helvetica"/>
                <a:cs typeface="Helvetica"/>
                <a:sym typeface="Helvetica"/>
              </a:defRPr>
            </a:pPr>
            <a:r>
              <a:rPr lang="ru-RU" dirty="0" err="1"/>
              <a:t>Кальцитонин</a:t>
            </a:r>
            <a:r>
              <a:rPr lang="ru-RU" dirty="0"/>
              <a:t> - секретируется С-клетками (прозрачными клетками) щитовидной железы, когда концентрация кальция становится слишком </a:t>
            </a:r>
            <a:r>
              <a:rPr lang="ru-RU" dirty="0" smtClean="0"/>
              <a:t>высокой</a:t>
            </a:r>
          </a:p>
          <a:p>
            <a:pPr algn="just" defTabSz="457200">
              <a:defRPr b="1">
                <a:solidFill>
                  <a:srgbClr val="444444"/>
                </a:solidFill>
                <a:latin typeface="Helvetica"/>
                <a:ea typeface="Helvetica"/>
                <a:cs typeface="Helvetica"/>
                <a:sym typeface="Helvetica"/>
              </a:defRPr>
            </a:pPr>
            <a:endParaRPr lang="ru-RU" dirty="0"/>
          </a:p>
          <a:p>
            <a:pPr algn="just" defTabSz="457200">
              <a:defRPr>
                <a:solidFill>
                  <a:srgbClr val="444444"/>
                </a:solidFill>
                <a:latin typeface="Helvetica"/>
                <a:ea typeface="Helvetica"/>
                <a:cs typeface="Helvetica"/>
                <a:sym typeface="Helvetica"/>
              </a:defRPr>
            </a:pPr>
            <a:r>
              <a:rPr lang="ru-RU" dirty="0">
                <a:solidFill>
                  <a:srgbClr val="444444"/>
                </a:solidFill>
                <a:latin typeface="Helvetica"/>
                <a:ea typeface="Helvetica"/>
                <a:cs typeface="Helvetica"/>
              </a:rPr>
              <a:t>Понижает концентрацию кальция в крови </a:t>
            </a:r>
            <a:r>
              <a:rPr lang="ru-RU" b="1" dirty="0">
                <a:solidFill>
                  <a:srgbClr val="444444"/>
                </a:solidFill>
                <a:latin typeface="Helvetica"/>
                <a:ea typeface="Helvetica"/>
                <a:cs typeface="Helvetica"/>
              </a:rPr>
              <a:t>двумя</a:t>
            </a:r>
            <a:r>
              <a:rPr lang="ru-RU" dirty="0">
                <a:solidFill>
                  <a:srgbClr val="444444"/>
                </a:solidFill>
                <a:latin typeface="Helvetica"/>
                <a:ea typeface="Helvetica"/>
                <a:cs typeface="Helvetica"/>
              </a:rPr>
              <a:t> способами</a:t>
            </a:r>
          </a:p>
          <a:p>
            <a:pPr algn="just" defTabSz="457200">
              <a:defRPr>
                <a:solidFill>
                  <a:srgbClr val="444444"/>
                </a:solidFill>
                <a:latin typeface="Helvetica"/>
                <a:ea typeface="Helvetica"/>
                <a:cs typeface="Helvetica"/>
                <a:sym typeface="Helvetica"/>
              </a:defRPr>
            </a:pPr>
            <a:r>
              <a:rPr lang="ru-RU" b="1" dirty="0">
                <a:solidFill>
                  <a:srgbClr val="444444"/>
                </a:solidFill>
                <a:latin typeface="Helvetica"/>
                <a:ea typeface="Helvetica"/>
                <a:cs typeface="Helvetica"/>
              </a:rPr>
              <a:t>Ингибирование остеокластов</a:t>
            </a:r>
          </a:p>
          <a:p>
            <a:pPr algn="just" defTabSz="457200">
              <a:defRPr>
                <a:solidFill>
                  <a:srgbClr val="444444"/>
                </a:solidFill>
                <a:latin typeface="Helvetica"/>
                <a:ea typeface="Helvetica"/>
                <a:cs typeface="Helvetica"/>
                <a:sym typeface="Helvetica"/>
              </a:defRPr>
            </a:pPr>
            <a:r>
              <a:rPr lang="ru-RU" dirty="0">
                <a:solidFill>
                  <a:srgbClr val="444444"/>
                </a:solidFill>
                <a:latin typeface="Helvetica"/>
                <a:ea typeface="Helvetica"/>
                <a:cs typeface="Helvetica"/>
              </a:rPr>
              <a:t>Снижает активность остеокластов на 70%</a:t>
            </a:r>
          </a:p>
          <a:p>
            <a:pPr algn="just" defTabSz="457200">
              <a:defRPr>
                <a:solidFill>
                  <a:srgbClr val="444444"/>
                </a:solidFill>
                <a:latin typeface="Helvetica"/>
                <a:ea typeface="Helvetica"/>
                <a:cs typeface="Helvetica"/>
                <a:sym typeface="Helvetica"/>
              </a:defRPr>
            </a:pPr>
            <a:r>
              <a:rPr lang="ru-RU" dirty="0"/>
              <a:t>Меньше кальция выделяется из костей</a:t>
            </a:r>
          </a:p>
          <a:p>
            <a:pPr algn="just" defTabSz="457200">
              <a:defRPr>
                <a:solidFill>
                  <a:srgbClr val="444444"/>
                </a:solidFill>
                <a:latin typeface="Helvetica"/>
                <a:ea typeface="Helvetica"/>
                <a:cs typeface="Helvetica"/>
                <a:sym typeface="Helvetica"/>
              </a:defRPr>
            </a:pPr>
            <a:r>
              <a:rPr lang="ru-RU" b="1" dirty="0" smtClean="0"/>
              <a:t>Стимуляция</a:t>
            </a:r>
            <a:r>
              <a:rPr lang="ru-RU" dirty="0" smtClean="0"/>
              <a:t> </a:t>
            </a:r>
            <a:r>
              <a:rPr lang="ru-RU" b="1" dirty="0" smtClean="0"/>
              <a:t>остеобластов</a:t>
            </a:r>
            <a:endParaRPr lang="ru-RU" b="1" dirty="0"/>
          </a:p>
          <a:p>
            <a:pPr algn="just" defTabSz="457200">
              <a:defRPr>
                <a:solidFill>
                  <a:srgbClr val="444444"/>
                </a:solidFill>
                <a:latin typeface="Helvetica"/>
                <a:ea typeface="Helvetica"/>
                <a:cs typeface="Helvetica"/>
                <a:sym typeface="Helvetica"/>
              </a:defRPr>
            </a:pPr>
            <a:r>
              <a:rPr lang="ru-RU" dirty="0"/>
              <a:t>Увеличивает количество и активность остеобластов</a:t>
            </a:r>
          </a:p>
          <a:p>
            <a:pPr algn="just" defTabSz="457200">
              <a:defRPr>
                <a:solidFill>
                  <a:srgbClr val="444444"/>
                </a:solidFill>
                <a:latin typeface="Helvetica"/>
                <a:ea typeface="Helvetica"/>
                <a:cs typeface="Helvetica"/>
                <a:sym typeface="Helvetica"/>
              </a:defRPr>
            </a:pPr>
            <a:r>
              <a:rPr lang="ru-RU" dirty="0"/>
              <a:t>Откладывает кальций в </a:t>
            </a:r>
            <a:r>
              <a:rPr lang="ru-RU" dirty="0" smtClean="0"/>
              <a:t>скелет</a:t>
            </a:r>
          </a:p>
          <a:p>
            <a:pPr algn="just" defTabSz="457200">
              <a:defRPr>
                <a:solidFill>
                  <a:srgbClr val="444444"/>
                </a:solidFill>
                <a:latin typeface="Helvetica"/>
                <a:ea typeface="Helvetica"/>
                <a:cs typeface="Helvetica"/>
                <a:sym typeface="Helvetica"/>
              </a:defRPr>
            </a:pPr>
            <a:endParaRPr dirty="0"/>
          </a:p>
          <a:p>
            <a:pPr algn="just" defTabSz="457200">
              <a:defRPr b="1">
                <a:solidFill>
                  <a:srgbClr val="444444"/>
                </a:solidFill>
                <a:latin typeface="Helvetica"/>
                <a:ea typeface="Helvetica"/>
                <a:cs typeface="Helvetica"/>
                <a:sym typeface="Helvetica"/>
              </a:defRPr>
            </a:pPr>
            <a:r>
              <a:rPr lang="ru-RU" dirty="0" err="1"/>
              <a:t>Кальцитонин</a:t>
            </a:r>
            <a:r>
              <a:rPr lang="ru-RU" dirty="0"/>
              <a:t> важен у детей, слабый эффект у </a:t>
            </a:r>
            <a:r>
              <a:rPr lang="ru-RU" dirty="0" smtClean="0"/>
              <a:t>взрослых</a:t>
            </a:r>
          </a:p>
          <a:p>
            <a:pPr algn="just" defTabSz="457200">
              <a:defRPr b="1">
                <a:solidFill>
                  <a:srgbClr val="444444"/>
                </a:solidFill>
                <a:latin typeface="Helvetica"/>
                <a:ea typeface="Helvetica"/>
                <a:cs typeface="Helvetica"/>
                <a:sym typeface="Helvetica"/>
              </a:defRPr>
            </a:pPr>
            <a:endParaRPr lang="ru-RU" dirty="0"/>
          </a:p>
          <a:p>
            <a:pPr algn="just" defTabSz="457200">
              <a:defRPr>
                <a:solidFill>
                  <a:srgbClr val="444444"/>
                </a:solidFill>
                <a:latin typeface="Helvetica"/>
                <a:ea typeface="Helvetica"/>
                <a:cs typeface="Helvetica"/>
                <a:sym typeface="Helvetica"/>
              </a:defRPr>
            </a:pPr>
            <a:r>
              <a:rPr lang="ru-RU" dirty="0">
                <a:solidFill>
                  <a:srgbClr val="444444"/>
                </a:solidFill>
                <a:latin typeface="Helvetica"/>
                <a:ea typeface="Helvetica"/>
                <a:cs typeface="Helvetica"/>
              </a:rPr>
              <a:t>Остеокласты более активны у детей благодаря более быстрому </a:t>
            </a:r>
            <a:r>
              <a:rPr lang="ru-RU" dirty="0" err="1">
                <a:solidFill>
                  <a:srgbClr val="444444"/>
                </a:solidFill>
                <a:latin typeface="Helvetica"/>
                <a:ea typeface="Helvetica"/>
                <a:cs typeface="Helvetica"/>
              </a:rPr>
              <a:t>ремоделированию</a:t>
            </a:r>
            <a:endParaRPr lang="ru-RU" dirty="0">
              <a:solidFill>
                <a:srgbClr val="444444"/>
              </a:solidFill>
              <a:latin typeface="Helvetica"/>
              <a:ea typeface="Helvetica"/>
              <a:cs typeface="Helvetica"/>
            </a:endParaRPr>
          </a:p>
          <a:p>
            <a:pPr algn="just" defTabSz="457200">
              <a:defRPr>
                <a:solidFill>
                  <a:srgbClr val="444444"/>
                </a:solidFill>
                <a:latin typeface="Helvetica"/>
                <a:ea typeface="Helvetica"/>
                <a:cs typeface="Helvetica"/>
                <a:sym typeface="Helvetica"/>
              </a:defRPr>
            </a:pPr>
            <a:r>
              <a:rPr lang="ru-RU" dirty="0">
                <a:solidFill>
                  <a:srgbClr val="444444"/>
                </a:solidFill>
                <a:latin typeface="Helvetica"/>
                <a:ea typeface="Helvetica"/>
                <a:cs typeface="Helvetica"/>
              </a:rPr>
              <a:t>Дефицит не вызывает заболевания у взрослых</a:t>
            </a:r>
          </a:p>
          <a:p>
            <a:pPr algn="just" defTabSz="457200">
              <a:defRPr>
                <a:solidFill>
                  <a:srgbClr val="444444"/>
                </a:solidFill>
                <a:latin typeface="Helvetica"/>
                <a:ea typeface="Helvetica"/>
                <a:cs typeface="Helvetica"/>
                <a:sym typeface="Helvetica"/>
              </a:defRPr>
            </a:pPr>
            <a:r>
              <a:rPr lang="ru-RU" dirty="0">
                <a:solidFill>
                  <a:srgbClr val="444444"/>
                </a:solidFill>
                <a:latin typeface="Helvetica"/>
                <a:ea typeface="Helvetica"/>
                <a:cs typeface="Helvetica"/>
              </a:rPr>
              <a:t>Уменьшает потерю костной массы у женщин во время беременности и кормления грудью</a:t>
            </a:r>
            <a:endParaRPr dirty="0">
              <a:solidFill>
                <a:srgbClr val="444444"/>
              </a:solidFill>
              <a:latin typeface="Helvetica"/>
              <a:ea typeface="Helvetica"/>
              <a:cs typeface="Helvetic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kk-KZ" b="1" dirty="0">
                <a:solidFill>
                  <a:srgbClr val="FF0000"/>
                </a:solidFill>
                <a:latin typeface="Times New Roman" pitchFamily="18" charset="0"/>
                <a:cs typeface="Times New Roman" pitchFamily="18" charset="0"/>
              </a:rPr>
              <a:t>СҮЙЕК ТІН РЕТІНДЕ </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noAutofit/>
          </a:bodyPr>
          <a:lstStyle/>
          <a:p>
            <a:pPr algn="just"/>
            <a:r>
              <a:rPr lang="kk-KZ" sz="2800" b="1" dirty="0">
                <a:latin typeface="Times New Roman" pitchFamily="18" charset="0"/>
                <a:cs typeface="Times New Roman" pitchFamily="18" charset="0"/>
              </a:rPr>
              <a:t>Остеология</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сүйекті зерттеу</a:t>
            </a:r>
          </a:p>
          <a:p>
            <a:pPr algn="just"/>
            <a:r>
              <a:rPr lang="kk-KZ" sz="2800" b="1" dirty="0">
                <a:latin typeface="Times New Roman" pitchFamily="18" charset="0"/>
                <a:cs typeface="Times New Roman" pitchFamily="18" charset="0"/>
              </a:rPr>
              <a:t>Сүйек </a:t>
            </a:r>
            <a:r>
              <a:rPr lang="kk-KZ"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ossis</a:t>
            </a:r>
            <a:r>
              <a:rPr lang="en-US" sz="2800"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тірі </a:t>
            </a:r>
            <a:r>
              <a:rPr lang="kk-KZ" sz="2800" dirty="0">
                <a:latin typeface="Times New Roman" pitchFamily="18" charset="0"/>
                <a:cs typeface="Times New Roman" pitchFamily="18" charset="0"/>
              </a:rPr>
              <a:t>организмнің мүшесі ретінде бірнеше тіндерден тұрады, олардың ең бастысы сүйек тіні.  </a:t>
            </a:r>
            <a:endParaRPr lang="en-US" sz="2800" dirty="0">
              <a:latin typeface="Times New Roman" pitchFamily="18" charset="0"/>
              <a:cs typeface="Times New Roman" pitchFamily="18" charset="0"/>
            </a:endParaRPr>
          </a:p>
          <a:p>
            <a:pPr algn="just"/>
            <a:r>
              <a:rPr lang="ru-RU" sz="2800" b="1" dirty="0" err="1">
                <a:latin typeface="Times New Roman" pitchFamily="18" charset="0"/>
                <a:cs typeface="Times New Roman" pitchFamily="18" charset="0"/>
              </a:rPr>
              <a:t>Қаңқа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жүйесі</a:t>
            </a:r>
            <a:r>
              <a:rPr lang="ru-RU" sz="2800" b="1" dirty="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сүйектен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шеміршектен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және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байламдардан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тұрады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дененің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мықты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икемді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шеңберін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қалыптастырады</a:t>
            </a:r>
            <a:r>
              <a:rPr lang="ru-RU"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r>
              <a:rPr lang="kk-KZ" sz="2800" b="1" dirty="0">
                <a:latin typeface="Times New Roman" pitchFamily="18" charset="0"/>
                <a:cs typeface="Times New Roman" pitchFamily="18" charset="0"/>
              </a:rPr>
              <a:t>Шеміршек</a:t>
            </a:r>
            <a:r>
              <a:rPr lang="en-US" sz="2800" dirty="0">
                <a:latin typeface="Times New Roman" pitchFamily="18" charset="0"/>
                <a:cs typeface="Times New Roman" pitchFamily="18" charset="0"/>
              </a:rPr>
              <a:t> – </a:t>
            </a:r>
            <a:r>
              <a:rPr lang="kk-KZ" sz="2800" dirty="0">
                <a:latin typeface="Times New Roman" pitchFamily="18" charset="0"/>
                <a:cs typeface="Times New Roman" pitchFamily="18" charset="0"/>
              </a:rPr>
              <a:t>көптеген сүйектердің бастаушысы, жетілген сүйектің көптеген бірлескен беттерін қамтиды</a:t>
            </a:r>
            <a:endParaRPr lang="en-US" sz="2800" dirty="0">
              <a:latin typeface="Times New Roman" pitchFamily="18" charset="0"/>
              <a:cs typeface="Times New Roman" pitchFamily="18" charset="0"/>
            </a:endParaRPr>
          </a:p>
          <a:p>
            <a:pPr algn="just"/>
            <a:r>
              <a:rPr lang="kk-KZ" sz="2800" b="1" dirty="0">
                <a:latin typeface="Times New Roman" pitchFamily="18" charset="0"/>
                <a:cs typeface="Times New Roman" pitchFamily="18" charset="0"/>
              </a:rPr>
              <a:t>Байламдар </a:t>
            </a:r>
            <a:r>
              <a:rPr lang="kk-KZ" sz="2800" dirty="0">
                <a:latin typeface="Times New Roman" pitchFamily="18" charset="0"/>
                <a:cs typeface="Times New Roman" pitchFamily="18" charset="0"/>
              </a:rPr>
              <a:t>- сүйектерді буындарда ұстайды</a:t>
            </a:r>
            <a:endParaRPr lang="en-US" sz="2800" dirty="0">
              <a:latin typeface="Times New Roman" pitchFamily="18" charset="0"/>
              <a:cs typeface="Times New Roman" pitchFamily="18" charset="0"/>
            </a:endParaRPr>
          </a:p>
          <a:p>
            <a:pPr algn="just"/>
            <a:r>
              <a:rPr lang="kk-KZ" sz="2800" b="1" dirty="0">
                <a:latin typeface="Times New Roman" pitchFamily="18" charset="0"/>
                <a:cs typeface="Times New Roman" pitchFamily="18" charset="0"/>
              </a:rPr>
              <a:t>Сіңірлер</a:t>
            </a:r>
            <a:r>
              <a:rPr lang="kk-KZ" sz="2800" dirty="0">
                <a:latin typeface="Times New Roman" pitchFamily="18" charset="0"/>
                <a:cs typeface="Times New Roman" pitchFamily="18" charset="0"/>
              </a:rPr>
              <a:t> - бұлшықетті сүйекке </a:t>
            </a:r>
            <a:r>
              <a:rPr lang="kk-KZ" sz="2800" dirty="0" smtClean="0">
                <a:latin typeface="Times New Roman" pitchFamily="18" charset="0"/>
                <a:cs typeface="Times New Roman" pitchFamily="18" charset="0"/>
              </a:rPr>
              <a:t>бекітеді</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975099765"/>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p:cNvGrpSpPr/>
          <p:nvPr/>
        </p:nvGrpSpPr>
        <p:grpSpPr>
          <a:xfrm>
            <a:off x="-74247" y="6205476"/>
            <a:ext cx="12248950" cy="755686"/>
            <a:chOff x="-1" y="0"/>
            <a:chExt cx="12248948" cy="755685"/>
          </a:xfrm>
        </p:grpSpPr>
        <p:sp>
          <p:nvSpPr>
            <p:cNvPr id="364"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65"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66"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367"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69" name="Parathyroid Hormone…"/>
          <p:cNvSpPr txBox="1"/>
          <p:nvPr/>
        </p:nvSpPr>
        <p:spPr>
          <a:xfrm>
            <a:off x="189781" y="361633"/>
            <a:ext cx="11688628" cy="3980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just" defTabSz="457200">
              <a:defRPr>
                <a:solidFill>
                  <a:srgbClr val="444444"/>
                </a:solidFill>
                <a:latin typeface="Helvetica"/>
                <a:ea typeface="Helvetica"/>
                <a:cs typeface="Helvetica"/>
                <a:sym typeface="Helvetica"/>
              </a:defRPr>
            </a:pPr>
            <a:r>
              <a:rPr lang="ru-RU" b="1" dirty="0"/>
              <a:t>Гормон паращитовидной железы</a:t>
            </a:r>
          </a:p>
          <a:p>
            <a:pPr algn="just" defTabSz="457200">
              <a:defRPr>
                <a:solidFill>
                  <a:srgbClr val="444444"/>
                </a:solidFill>
                <a:latin typeface="Helvetica"/>
                <a:ea typeface="Helvetica"/>
                <a:cs typeface="Helvetica"/>
                <a:sym typeface="Helvetica"/>
              </a:defRPr>
            </a:pPr>
            <a:r>
              <a:rPr lang="ru-RU" b="1" dirty="0"/>
              <a:t>Паратиреоидный гормон </a:t>
            </a:r>
            <a:r>
              <a:rPr lang="ru-RU" dirty="0"/>
              <a:t>(ПТГ) - выделяется паращитовидными железами, которые прилипают к задней </a:t>
            </a:r>
            <a:r>
              <a:rPr lang="ru-RU" dirty="0" smtClean="0"/>
              <a:t>поверхности щитовидной железы</a:t>
            </a:r>
            <a:endParaRPr lang="ru-RU" dirty="0"/>
          </a:p>
          <a:p>
            <a:pPr algn="just" defTabSz="457200">
              <a:defRPr>
                <a:solidFill>
                  <a:srgbClr val="444444"/>
                </a:solidFill>
                <a:latin typeface="Helvetica"/>
                <a:ea typeface="Helvetica"/>
                <a:cs typeface="Helvetica"/>
                <a:sym typeface="Helvetica"/>
              </a:defRPr>
            </a:pPr>
            <a:r>
              <a:rPr lang="ru-RU" dirty="0"/>
              <a:t>ПТГ высвобождается с низким уровнем кальция в крови</a:t>
            </a:r>
          </a:p>
          <a:p>
            <a:pPr algn="just" defTabSz="457200">
              <a:defRPr>
                <a:solidFill>
                  <a:srgbClr val="444444"/>
                </a:solidFill>
                <a:latin typeface="Helvetica"/>
                <a:ea typeface="Helvetica"/>
                <a:cs typeface="Helvetica"/>
                <a:sym typeface="Helvetica"/>
              </a:defRPr>
            </a:pPr>
            <a:r>
              <a:rPr lang="ru-RU" dirty="0"/>
              <a:t>ПТГ повышает уровень кальция в крови с помощью четырех </a:t>
            </a:r>
            <a:r>
              <a:rPr lang="ru-RU" dirty="0" smtClean="0"/>
              <a:t>механизмов:</a:t>
            </a:r>
            <a:endParaRPr lang="ru-RU" dirty="0"/>
          </a:p>
          <a:p>
            <a:pPr algn="just" defTabSz="457200">
              <a:defRPr>
                <a:solidFill>
                  <a:srgbClr val="444444"/>
                </a:solidFill>
                <a:latin typeface="Helvetica"/>
                <a:ea typeface="Helvetica"/>
                <a:cs typeface="Helvetica"/>
                <a:sym typeface="Helvetica"/>
              </a:defRPr>
            </a:pPr>
            <a:r>
              <a:rPr lang="ru-RU" dirty="0" smtClean="0"/>
              <a:t>1. Связывается </a:t>
            </a:r>
            <a:r>
              <a:rPr lang="ru-RU" dirty="0"/>
              <a:t>с рецепторами на </a:t>
            </a:r>
            <a:r>
              <a:rPr lang="ru-RU" dirty="0" smtClean="0"/>
              <a:t>остеобластах. Имитация </a:t>
            </a:r>
            <a:r>
              <a:rPr lang="ru-RU" dirty="0"/>
              <a:t>их, чтобы секретировать RANKL, который поднимает популяцию остеокластов</a:t>
            </a:r>
          </a:p>
          <a:p>
            <a:pPr algn="just" defTabSz="457200">
              <a:defRPr>
                <a:solidFill>
                  <a:srgbClr val="444444"/>
                </a:solidFill>
                <a:latin typeface="Helvetica"/>
                <a:ea typeface="Helvetica"/>
                <a:cs typeface="Helvetica"/>
                <a:sym typeface="Helvetica"/>
              </a:defRPr>
            </a:pPr>
            <a:r>
              <a:rPr lang="ru-RU" dirty="0" smtClean="0"/>
              <a:t>2. Способствует </a:t>
            </a:r>
            <a:r>
              <a:rPr lang="ru-RU" dirty="0" err="1"/>
              <a:t>реабсорбции</a:t>
            </a:r>
            <a:r>
              <a:rPr lang="ru-RU" dirty="0"/>
              <a:t> кальция почками, меньше теряется в моче</a:t>
            </a:r>
          </a:p>
          <a:p>
            <a:pPr algn="just" defTabSz="457200">
              <a:defRPr>
                <a:solidFill>
                  <a:srgbClr val="444444"/>
                </a:solidFill>
                <a:latin typeface="Helvetica"/>
                <a:ea typeface="Helvetica"/>
                <a:cs typeface="Helvetica"/>
                <a:sym typeface="Helvetica"/>
              </a:defRPr>
            </a:pPr>
            <a:r>
              <a:rPr lang="ru-RU" dirty="0" smtClean="0"/>
              <a:t>3. Способствует </a:t>
            </a:r>
            <a:r>
              <a:rPr lang="ru-RU" dirty="0"/>
              <a:t>заключительному этапу синтеза </a:t>
            </a:r>
            <a:r>
              <a:rPr lang="ru-RU" dirty="0" err="1"/>
              <a:t>кальцитриола</a:t>
            </a:r>
            <a:r>
              <a:rPr lang="ru-RU" dirty="0"/>
              <a:t> в почках, усиливая </a:t>
            </a:r>
            <a:r>
              <a:rPr lang="ru-RU" dirty="0" err="1"/>
              <a:t>кальцитриольный</a:t>
            </a:r>
            <a:r>
              <a:rPr lang="ru-RU" dirty="0"/>
              <a:t> эффект повышения кальция</a:t>
            </a:r>
          </a:p>
          <a:p>
            <a:pPr algn="just" defTabSz="457200">
              <a:defRPr>
                <a:solidFill>
                  <a:srgbClr val="444444"/>
                </a:solidFill>
                <a:latin typeface="Helvetica"/>
                <a:ea typeface="Helvetica"/>
                <a:cs typeface="Helvetica"/>
                <a:sym typeface="Helvetica"/>
              </a:defRPr>
            </a:pPr>
            <a:r>
              <a:rPr lang="ru-RU" dirty="0" smtClean="0"/>
              <a:t>4. Ингибирует </a:t>
            </a:r>
            <a:r>
              <a:rPr lang="ru-RU" dirty="0"/>
              <a:t>синтез коллагена остеобластами, подавляя отложение </a:t>
            </a:r>
            <a:r>
              <a:rPr lang="ru-RU" dirty="0" smtClean="0"/>
              <a:t>костей</a:t>
            </a:r>
          </a:p>
          <a:p>
            <a:pPr algn="just" defTabSz="457200">
              <a:defRPr>
                <a:solidFill>
                  <a:srgbClr val="444444"/>
                </a:solidFill>
                <a:latin typeface="Helvetica"/>
                <a:ea typeface="Helvetica"/>
                <a:cs typeface="Helvetica"/>
                <a:sym typeface="Helvetica"/>
              </a:defRPr>
            </a:pPr>
            <a:endParaRPr lang="ru-RU" dirty="0"/>
          </a:p>
          <a:p>
            <a:pPr algn="just" defTabSz="457200">
              <a:defRPr>
                <a:solidFill>
                  <a:srgbClr val="444444"/>
                </a:solidFill>
                <a:latin typeface="Helvetica"/>
                <a:ea typeface="Helvetica"/>
                <a:cs typeface="Helvetica"/>
                <a:sym typeface="Helvetica"/>
              </a:defRPr>
            </a:pPr>
            <a:r>
              <a:rPr lang="ru-RU" dirty="0" smtClean="0"/>
              <a:t>Единичная инъекция </a:t>
            </a:r>
            <a:r>
              <a:rPr lang="ru-RU" dirty="0"/>
              <a:t>или секреция низких уровней ПТГ вызывает отложение кости и может увеличить костную массу</a:t>
            </a:r>
            <a:endParaRPr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Group"/>
          <p:cNvGrpSpPr/>
          <p:nvPr/>
        </p:nvGrpSpPr>
        <p:grpSpPr>
          <a:xfrm>
            <a:off x="-74247" y="6205476"/>
            <a:ext cx="12248950" cy="755686"/>
            <a:chOff x="-1" y="0"/>
            <a:chExt cx="12248948" cy="755685"/>
          </a:xfrm>
        </p:grpSpPr>
        <p:sp>
          <p:nvSpPr>
            <p:cNvPr id="371" name="Rectangle"/>
            <p:cNvSpPr/>
            <p:nvPr/>
          </p:nvSpPr>
          <p:spPr>
            <a:xfrm>
              <a:off x="2797108" y="18568"/>
              <a:ext cx="9451840"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72" name="Rectangle"/>
            <p:cNvSpPr/>
            <p:nvPr/>
          </p:nvSpPr>
          <p:spPr>
            <a:xfrm>
              <a:off x="58513" y="16857"/>
              <a:ext cx="2922812" cy="738828"/>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73" name="image1.png" descr="image1.png"/>
            <p:cNvPicPr>
              <a:picLocks noChangeAspect="1"/>
            </p:cNvPicPr>
            <p:nvPr/>
          </p:nvPicPr>
          <p:blipFill>
            <a:blip r:embed="rId2">
              <a:extLst/>
            </a:blip>
            <a:stretch>
              <a:fillRect/>
            </a:stretch>
          </p:blipFill>
          <p:spPr>
            <a:xfrm>
              <a:off x="-2" y="-1"/>
              <a:ext cx="704320" cy="613859"/>
            </a:xfrm>
            <a:prstGeom prst="rect">
              <a:avLst/>
            </a:prstGeom>
            <a:ln w="12700" cap="flat">
              <a:noFill/>
              <a:miter lim="400000"/>
            </a:ln>
            <a:effectLst/>
          </p:spPr>
        </p:pic>
        <p:sp>
          <p:nvSpPr>
            <p:cNvPr id="374" name="Al-Farabi Kazakh National University…"/>
            <p:cNvSpPr txBox="1"/>
            <p:nvPr/>
          </p:nvSpPr>
          <p:spPr>
            <a:xfrm>
              <a:off x="680786" y="153859"/>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76" name="Other Factors Affecting Bone…"/>
          <p:cNvSpPr txBox="1"/>
          <p:nvPr/>
        </p:nvSpPr>
        <p:spPr>
          <a:xfrm>
            <a:off x="606541" y="737817"/>
            <a:ext cx="11271868" cy="4257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fontAlgn="t"/>
            <a:r>
              <a:rPr lang="ru-RU" dirty="0"/>
              <a:t/>
            </a:r>
            <a:br>
              <a:rPr lang="ru-RU" dirty="0"/>
            </a:br>
            <a:r>
              <a:rPr lang="ru-RU" dirty="0" smtClean="0"/>
              <a:t>Другие </a:t>
            </a:r>
            <a:r>
              <a:rPr lang="ru-RU" dirty="0"/>
              <a:t>факторы, влияющие на кости</a:t>
            </a:r>
          </a:p>
          <a:p>
            <a:pPr algn="just" defTabSz="457200">
              <a:defRPr>
                <a:solidFill>
                  <a:srgbClr val="444444"/>
                </a:solidFill>
                <a:latin typeface="Helvetica"/>
                <a:ea typeface="Helvetica"/>
                <a:cs typeface="Helvetica"/>
                <a:sym typeface="Helvetica"/>
              </a:defRPr>
            </a:pPr>
            <a:endParaRPr b="0" dirty="0"/>
          </a:p>
          <a:p>
            <a:pPr algn="just" defTabSz="457200">
              <a:defRPr>
                <a:solidFill>
                  <a:srgbClr val="444444"/>
                </a:solidFill>
                <a:latin typeface="Helvetica"/>
                <a:ea typeface="Helvetica"/>
                <a:cs typeface="Helvetica"/>
                <a:sym typeface="Helvetica"/>
              </a:defRPr>
            </a:pPr>
            <a:r>
              <a:rPr lang="ru-RU" dirty="0"/>
              <a:t>По крайней мере 20 или более гормонов, витаминов и факторов роста влияют на костную ткань</a:t>
            </a:r>
          </a:p>
          <a:p>
            <a:pPr algn="just" defTabSz="457200">
              <a:defRPr>
                <a:solidFill>
                  <a:srgbClr val="444444"/>
                </a:solidFill>
                <a:latin typeface="Helvetica"/>
                <a:ea typeface="Helvetica"/>
                <a:cs typeface="Helvetica"/>
                <a:sym typeface="Helvetica"/>
              </a:defRPr>
            </a:pPr>
            <a:r>
              <a:rPr lang="ru-RU" dirty="0"/>
              <a:t>Особенно быстрый рост костей в период полового созревания и юности</a:t>
            </a:r>
          </a:p>
          <a:p>
            <a:pPr algn="just" defTabSz="457200">
              <a:defRPr>
                <a:solidFill>
                  <a:srgbClr val="444444"/>
                </a:solidFill>
                <a:latin typeface="Helvetica"/>
                <a:ea typeface="Helvetica"/>
                <a:cs typeface="Helvetica"/>
                <a:sym typeface="Helvetica"/>
              </a:defRPr>
            </a:pPr>
            <a:r>
              <a:rPr lang="ru-RU" dirty="0"/>
              <a:t>Волны гормона роста, эстрогена и тестостерона происходят и способствуют окостенению</a:t>
            </a:r>
          </a:p>
          <a:p>
            <a:pPr algn="just" defTabSz="457200">
              <a:defRPr>
                <a:solidFill>
                  <a:srgbClr val="444444"/>
                </a:solidFill>
                <a:latin typeface="Helvetica"/>
                <a:ea typeface="Helvetica"/>
                <a:cs typeface="Helvetica"/>
                <a:sym typeface="Helvetica"/>
              </a:defRPr>
            </a:pPr>
            <a:r>
              <a:rPr lang="ru-RU" dirty="0"/>
              <a:t>Эти гормоны стимулируют размножение остеогенных клеток, отложение матрикса остеобластами, размножение и гипертрофию </a:t>
            </a:r>
            <a:r>
              <a:rPr lang="ru-RU" dirty="0" err="1"/>
              <a:t>хондроцитов</a:t>
            </a:r>
            <a:r>
              <a:rPr lang="ru-RU" dirty="0"/>
              <a:t> при </a:t>
            </a:r>
            <a:r>
              <a:rPr lang="ru-RU" dirty="0" err="1"/>
              <a:t>метафизах</a:t>
            </a:r>
            <a:r>
              <a:rPr lang="ru-RU" dirty="0"/>
              <a:t>.</a:t>
            </a:r>
            <a:endParaRPr dirty="0"/>
          </a:p>
          <a:p>
            <a:pPr algn="just" defTabSz="457200">
              <a:defRPr>
                <a:solidFill>
                  <a:srgbClr val="444444"/>
                </a:solidFill>
                <a:latin typeface="Helvetica"/>
                <a:ea typeface="Helvetica"/>
                <a:cs typeface="Helvetica"/>
                <a:sym typeface="Helvetica"/>
              </a:defRPr>
            </a:pPr>
            <a:endParaRPr dirty="0"/>
          </a:p>
          <a:p>
            <a:pPr algn="just" defTabSz="457200">
              <a:defRPr>
                <a:solidFill>
                  <a:srgbClr val="444444"/>
                </a:solidFill>
                <a:latin typeface="Helvetica"/>
                <a:ea typeface="Helvetica"/>
                <a:cs typeface="Helvetica"/>
                <a:sym typeface="Helvetica"/>
              </a:defRPr>
            </a:pPr>
            <a:r>
              <a:rPr lang="ru-RU" dirty="0"/>
              <a:t>Девочки растут быстрее, чем мальчики, и достигают в полный рост раньше</a:t>
            </a:r>
          </a:p>
          <a:p>
            <a:pPr algn="just" defTabSz="457200">
              <a:defRPr>
                <a:solidFill>
                  <a:srgbClr val="444444"/>
                </a:solidFill>
                <a:latin typeface="Helvetica"/>
                <a:ea typeface="Helvetica"/>
                <a:cs typeface="Helvetica"/>
                <a:sym typeface="Helvetica"/>
              </a:defRPr>
            </a:pPr>
            <a:r>
              <a:rPr lang="ru-RU" dirty="0"/>
              <a:t>Эстроген сильнее, чем тестостерон, на рост костей</a:t>
            </a:r>
          </a:p>
          <a:p>
            <a:pPr algn="just" defTabSz="457200">
              <a:defRPr>
                <a:solidFill>
                  <a:srgbClr val="444444"/>
                </a:solidFill>
                <a:latin typeface="Helvetica"/>
                <a:ea typeface="Helvetica"/>
                <a:cs typeface="Helvetica"/>
                <a:sym typeface="Helvetica"/>
              </a:defRPr>
            </a:pPr>
            <a:r>
              <a:rPr lang="ru-RU" dirty="0"/>
              <a:t>Самцы растут дольше и выше</a:t>
            </a:r>
          </a:p>
          <a:p>
            <a:pPr algn="just" defTabSz="457200">
              <a:defRPr>
                <a:solidFill>
                  <a:srgbClr val="444444"/>
                </a:solidFill>
                <a:latin typeface="Helvetica"/>
                <a:ea typeface="Helvetica"/>
                <a:cs typeface="Helvetica"/>
                <a:sym typeface="Helvetica"/>
              </a:defRPr>
            </a:pPr>
            <a:r>
              <a:rPr lang="ru-RU" dirty="0"/>
              <a:t>Анаболические стероиды вызывают остановку роста</a:t>
            </a:r>
          </a:p>
          <a:p>
            <a:pPr algn="just" defTabSz="457200">
              <a:defRPr>
                <a:solidFill>
                  <a:srgbClr val="444444"/>
                </a:solidFill>
                <a:latin typeface="Helvetica"/>
                <a:ea typeface="Helvetica"/>
                <a:cs typeface="Helvetica"/>
                <a:sym typeface="Helvetica"/>
              </a:defRPr>
            </a:pPr>
            <a:r>
              <a:rPr lang="ru-RU" dirty="0" err="1"/>
              <a:t>Эпифизарная</a:t>
            </a:r>
            <a:r>
              <a:rPr lang="ru-RU" dirty="0"/>
              <a:t> пластинка «закрывается» преждевременно</a:t>
            </a:r>
          </a:p>
          <a:p>
            <a:pPr algn="just" defTabSz="457200">
              <a:defRPr>
                <a:solidFill>
                  <a:srgbClr val="444444"/>
                </a:solidFill>
                <a:latin typeface="Helvetica"/>
                <a:ea typeface="Helvetica"/>
                <a:cs typeface="Helvetica"/>
                <a:sym typeface="Helvetica"/>
              </a:defRPr>
            </a:pPr>
            <a:r>
              <a:rPr lang="ru-RU" dirty="0"/>
              <a:t>Приводит к аномально короткому взрослому росту</a:t>
            </a:r>
            <a:endParaRPr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Group"/>
          <p:cNvGrpSpPr/>
          <p:nvPr/>
        </p:nvGrpSpPr>
        <p:grpSpPr>
          <a:xfrm>
            <a:off x="-74245" y="6205477"/>
            <a:ext cx="12248946" cy="755684"/>
            <a:chOff x="0" y="0"/>
            <a:chExt cx="12248944" cy="755683"/>
          </a:xfrm>
        </p:grpSpPr>
        <p:sp>
          <p:nvSpPr>
            <p:cNvPr id="378" name="Rectangle"/>
            <p:cNvSpPr/>
            <p:nvPr/>
          </p:nvSpPr>
          <p:spPr>
            <a:xfrm>
              <a:off x="2797108" y="18568"/>
              <a:ext cx="9451837" cy="68418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sp>
          <p:nvSpPr>
            <p:cNvPr id="379" name="Rectangle"/>
            <p:cNvSpPr/>
            <p:nvPr/>
          </p:nvSpPr>
          <p:spPr>
            <a:xfrm>
              <a:off x="58514" y="16857"/>
              <a:ext cx="2922811" cy="738827"/>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sz="2000">
                  <a:solidFill>
                    <a:srgbClr val="FFFFFF"/>
                  </a:solidFill>
                  <a:latin typeface="+mn-lt"/>
                  <a:ea typeface="+mn-ea"/>
                  <a:cs typeface="+mn-cs"/>
                  <a:sym typeface="Trebuchet MS"/>
                </a:defRPr>
              </a:pPr>
              <a:endParaRPr/>
            </a:p>
          </p:txBody>
        </p:sp>
        <p:pic>
          <p:nvPicPr>
            <p:cNvPr id="380" name="image1.png" descr="image1.png"/>
            <p:cNvPicPr>
              <a:picLocks noChangeAspect="1"/>
            </p:cNvPicPr>
            <p:nvPr/>
          </p:nvPicPr>
          <p:blipFill>
            <a:blip r:embed="rId3">
              <a:extLst/>
            </a:blip>
            <a:stretch>
              <a:fillRect/>
            </a:stretch>
          </p:blipFill>
          <p:spPr>
            <a:xfrm>
              <a:off x="-1" y="-1"/>
              <a:ext cx="704319" cy="613858"/>
            </a:xfrm>
            <a:prstGeom prst="rect">
              <a:avLst/>
            </a:prstGeom>
            <a:ln w="12700" cap="flat">
              <a:noFill/>
              <a:miter lim="400000"/>
            </a:ln>
            <a:effectLst/>
          </p:spPr>
        </p:pic>
        <p:sp>
          <p:nvSpPr>
            <p:cNvPr id="381" name="Al-Farabi Kazakh National University…"/>
            <p:cNvSpPr txBox="1"/>
            <p:nvPr/>
          </p:nvSpPr>
          <p:spPr>
            <a:xfrm>
              <a:off x="680786" y="257313"/>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383" name="Post- Test   (10min)"/>
          <p:cNvSpPr txBox="1">
            <a:spLocks noGrp="1"/>
          </p:cNvSpPr>
          <p:nvPr>
            <p:ph type="title"/>
          </p:nvPr>
        </p:nvSpPr>
        <p:spPr>
          <a:xfrm>
            <a:off x="415164" y="596318"/>
            <a:ext cx="11348972" cy="762809"/>
          </a:xfrm>
          <a:prstGeom prst="rect">
            <a:avLst/>
          </a:prstGeom>
        </p:spPr>
        <p:txBody>
          <a:bodyPr>
            <a:normAutofit fontScale="90000"/>
          </a:bodyPr>
          <a:lstStyle>
            <a:lvl1pPr algn="ctr">
              <a:defRPr b="1">
                <a:latin typeface="Georgia"/>
                <a:ea typeface="Georgia"/>
                <a:cs typeface="Georgia"/>
                <a:sym typeface="Georgia"/>
              </a:defRPr>
            </a:lvl1pPr>
          </a:lstStyle>
          <a:p>
            <a:r>
              <a:t>Post- Test   (10min)</a:t>
            </a:r>
          </a:p>
        </p:txBody>
      </p:sp>
      <p:sp>
        <p:nvSpPr>
          <p:cNvPr id="384" name="1.Which function of the skeletal system would be especially important if you were in a car accident?…"/>
          <p:cNvSpPr txBox="1"/>
          <p:nvPr/>
        </p:nvSpPr>
        <p:spPr>
          <a:xfrm>
            <a:off x="350315" y="3231959"/>
            <a:ext cx="10290102" cy="39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1219200">
              <a:lnSpc>
                <a:spcPct val="115000"/>
              </a:lnSpc>
              <a:defRPr>
                <a:latin typeface="Arial"/>
                <a:ea typeface="Arial"/>
                <a:cs typeface="Arial"/>
                <a:sym typeface="Arial"/>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kk-KZ" b="1" dirty="0">
                <a:solidFill>
                  <a:srgbClr val="FF0000"/>
                </a:solidFill>
                <a:latin typeface="Times New Roman" pitchFamily="18" charset="0"/>
                <a:cs typeface="Times New Roman" pitchFamily="18" charset="0"/>
              </a:rPr>
              <a:t>Сүйектер мен оссеус тіндері</a:t>
            </a:r>
            <a:endParaRPr lang="ru-RU"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noAutofit/>
          </a:bodyPr>
          <a:lstStyle/>
          <a:p>
            <a:pPr algn="just"/>
            <a:r>
              <a:rPr lang="kk-KZ" sz="2800" b="1" dirty="0">
                <a:latin typeface="Times New Roman" pitchFamily="18" charset="0"/>
                <a:cs typeface="Times New Roman" pitchFamily="18" charset="0"/>
              </a:rPr>
              <a:t>Сүйек</a:t>
            </a:r>
            <a:r>
              <a:rPr lang="kk-KZ" sz="2800" dirty="0">
                <a:latin typeface="Times New Roman" pitchFamily="18" charset="0"/>
                <a:cs typeface="Times New Roman" pitchFamily="18" charset="0"/>
              </a:rPr>
              <a:t> </a:t>
            </a:r>
            <a:r>
              <a:rPr lang="kk-KZ" sz="2800" b="1" dirty="0">
                <a:latin typeface="Times New Roman" pitchFamily="18" charset="0"/>
                <a:cs typeface="Times New Roman" pitchFamily="18" charset="0"/>
              </a:rPr>
              <a:t>(оссеустік тін) </a:t>
            </a:r>
            <a:r>
              <a:rPr lang="kk-KZ" sz="2800" dirty="0">
                <a:latin typeface="Times New Roman" pitchFamily="18" charset="0"/>
                <a:cs typeface="Times New Roman" pitchFamily="18" charset="0"/>
              </a:rPr>
              <a:t>- матрицасы бар кальций, фосфаты және басқа минералдармен қатайтылған дәнекер тін</a:t>
            </a:r>
          </a:p>
          <a:p>
            <a:pPr algn="just"/>
            <a:r>
              <a:rPr lang="kk-KZ" sz="2800" b="1" dirty="0">
                <a:latin typeface="Times New Roman" pitchFamily="18" charset="0"/>
                <a:cs typeface="Times New Roman" pitchFamily="18" charset="0"/>
              </a:rPr>
              <a:t>минералдану немесе кальцилену</a:t>
            </a:r>
            <a:r>
              <a:rPr lang="kk-KZ" sz="2800" dirty="0">
                <a:latin typeface="Times New Roman" pitchFamily="18" charset="0"/>
                <a:cs typeface="Times New Roman" pitchFamily="18" charset="0"/>
              </a:rPr>
              <a:t> - сүйектің қатаю үрдісі</a:t>
            </a:r>
            <a:r>
              <a:rPr lang="ru-RU"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a:r>
              <a:rPr lang="kk-KZ" sz="2800" b="1" dirty="0">
                <a:latin typeface="Times New Roman" pitchFamily="18" charset="0"/>
                <a:cs typeface="Times New Roman" pitchFamily="18" charset="0"/>
              </a:rPr>
              <a:t>жеке сүйектер</a:t>
            </a:r>
            <a:r>
              <a:rPr lang="kk-KZ" sz="2800" dirty="0">
                <a:latin typeface="Times New Roman" pitchFamily="18" charset="0"/>
                <a:cs typeface="Times New Roman" pitchFamily="18" charset="0"/>
              </a:rPr>
              <a:t> -</a:t>
            </a:r>
            <a:r>
              <a:rPr lang="kk-KZ" sz="2800" b="1" dirty="0">
                <a:latin typeface="Times New Roman" pitchFamily="18" charset="0"/>
                <a:cs typeface="Times New Roman" pitchFamily="18" charset="0"/>
              </a:rPr>
              <a:t> </a:t>
            </a:r>
            <a:r>
              <a:rPr lang="kk-KZ" sz="2800" dirty="0">
                <a:latin typeface="Times New Roman" pitchFamily="18" charset="0"/>
                <a:cs typeface="Times New Roman" pitchFamily="18" charset="0"/>
              </a:rPr>
              <a:t>сүйек тінінен, сүйек кемігінен, шеміршектен, майлы тіннен, жүйке тінінен және талшықты дәнекер тінінен тұрады </a:t>
            </a:r>
          </a:p>
          <a:p>
            <a:pPr algn="just"/>
            <a:r>
              <a:rPr lang="kk-KZ" sz="2800" dirty="0">
                <a:latin typeface="Times New Roman" pitchFamily="18" charset="0"/>
                <a:cs typeface="Times New Roman" pitchFamily="18" charset="0"/>
              </a:rPr>
              <a:t>үнемі өзін-өзі қалпына келтіреді және дененің барлық басқа жүйелерімен физиологиялық өзара әрекеттеседі </a:t>
            </a:r>
          </a:p>
          <a:p>
            <a:pPr algn="just"/>
            <a:r>
              <a:rPr lang="kk-KZ" sz="2800" dirty="0">
                <a:latin typeface="Times New Roman" pitchFamily="18" charset="0"/>
                <a:cs typeface="Times New Roman" pitchFamily="18" charset="0"/>
              </a:rPr>
              <a:t>нервтер мен қан тамырлар енген, бұл оның сезімталдығы мен метаболикалық белсенділігін </a:t>
            </a:r>
            <a:r>
              <a:rPr lang="kk-KZ" sz="2800" dirty="0" smtClean="0">
                <a:latin typeface="Times New Roman" pitchFamily="18" charset="0"/>
                <a:cs typeface="Times New Roman" pitchFamily="18" charset="0"/>
              </a:rPr>
              <a:t>көрсетеді</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8706329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Users\USER\Desktop\%D0%A0%D0%98%D0%A1%D0%A3%D0%9D%D0%9A%D0%98\%D2%9A%D0%90%D2%A2%D2%9A%D0%90\%D1%81%D0%BA%D0%B5%D0%BB%D0%B5%D1%82 %D1%87%D0%B5%D0%BB%D0%BE%D0%B2%D0%B5%D0%BA%D0%B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71565"/>
            <a:ext cx="5929987" cy="332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6"/>
          <p:cNvSpPr>
            <a:spLocks noGrp="1"/>
          </p:cNvSpPr>
          <p:nvPr>
            <p:ph type="title"/>
          </p:nvPr>
        </p:nvSpPr>
        <p:spPr>
          <a:xfrm>
            <a:off x="6263014" y="271564"/>
            <a:ext cx="5574082" cy="6129239"/>
          </a:xfrm>
        </p:spPr>
        <p:txBody>
          <a:bodyPr>
            <a:noAutofit/>
          </a:bodyPr>
          <a:lstStyle/>
          <a:p>
            <a:pPr lvl="0" algn="just" fontAlgn="base">
              <a:spcBef>
                <a:spcPct val="0"/>
              </a:spcBef>
              <a:spcAft>
                <a:spcPct val="0"/>
              </a:spcAft>
            </a:pPr>
            <a:r>
              <a:rPr lang="kk-KZ" sz="2400" dirty="0">
                <a:solidFill>
                  <a:srgbClr val="FF0000"/>
                </a:solidFill>
                <a:latin typeface="Times New Roman" pitchFamily="18" charset="0"/>
                <a:cs typeface="Times New Roman" pitchFamily="18" charset="0"/>
              </a:rPr>
              <a:t>3. Қозғалыс. </a:t>
            </a:r>
            <a:r>
              <a:rPr lang="kk-KZ" sz="2400" dirty="0">
                <a:latin typeface="Times New Roman" pitchFamily="18" charset="0"/>
                <a:cs typeface="Times New Roman" pitchFamily="18" charset="0"/>
              </a:rPr>
              <a:t>Қол-аяқ қозғалысы, тыныс алу және басқа да қозғалыстар бұлшықеттердің сүйектердегі әрекеті арқылы жасалады. </a:t>
            </a:r>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smtClean="0">
                <a:solidFill>
                  <a:srgbClr val="FF0000"/>
                </a:solidFill>
                <a:latin typeface="Times New Roman" pitchFamily="18" charset="0"/>
                <a:cs typeface="Times New Roman" pitchFamily="18" charset="0"/>
              </a:rPr>
              <a:t>4</a:t>
            </a:r>
            <a:r>
              <a:rPr lang="kk-KZ" sz="2400" dirty="0">
                <a:solidFill>
                  <a:srgbClr val="FF0000"/>
                </a:solidFill>
                <a:latin typeface="Times New Roman" pitchFamily="18" charset="0"/>
                <a:cs typeface="Times New Roman" pitchFamily="18" charset="0"/>
              </a:rPr>
              <a:t>. Электролиттер балансы. </a:t>
            </a:r>
            <a:r>
              <a:rPr lang="kk-KZ" sz="2400" dirty="0">
                <a:latin typeface="Times New Roman" pitchFamily="18" charset="0"/>
                <a:cs typeface="Times New Roman" pitchFamily="18" charset="0"/>
              </a:rPr>
              <a:t>Қаңқа кальций мен фосфат иондарын сақтайды және дененің физиологиялық қажеттіліктеріне сәйкес тіндік сұйықтық пен қанға шығарады. </a:t>
            </a:r>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smtClean="0">
                <a:solidFill>
                  <a:srgbClr val="FF0000"/>
                </a:solidFill>
                <a:latin typeface="Times New Roman" pitchFamily="18" charset="0"/>
                <a:cs typeface="Times New Roman" pitchFamily="18" charset="0"/>
              </a:rPr>
              <a:t>5</a:t>
            </a:r>
            <a:r>
              <a:rPr lang="kk-KZ" sz="2400" dirty="0">
                <a:solidFill>
                  <a:srgbClr val="FF0000"/>
                </a:solidFill>
                <a:latin typeface="Times New Roman" pitchFamily="18" charset="0"/>
                <a:cs typeface="Times New Roman" pitchFamily="18" charset="0"/>
              </a:rPr>
              <a:t>. Қышқыл-негіз балансы. </a:t>
            </a:r>
            <a:r>
              <a:rPr lang="kk-KZ" sz="2400" dirty="0">
                <a:latin typeface="Times New Roman" pitchFamily="18" charset="0"/>
                <a:cs typeface="Times New Roman" pitchFamily="18" charset="0"/>
              </a:rPr>
              <a:t>Сүйек тіндері сілтілі фосфат пен карбонатты тұздарды сіңіру немесе шығару арқылы рН-ны шамадан тыс өзгертуден сақтайды. </a:t>
            </a:r>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smtClean="0">
                <a:solidFill>
                  <a:srgbClr val="FF0000"/>
                </a:solidFill>
                <a:latin typeface="Times New Roman" pitchFamily="18" charset="0"/>
                <a:cs typeface="Times New Roman" pitchFamily="18" charset="0"/>
              </a:rPr>
              <a:t>6</a:t>
            </a:r>
            <a:r>
              <a:rPr lang="kk-KZ" sz="2400" dirty="0">
                <a:solidFill>
                  <a:srgbClr val="FF0000"/>
                </a:solidFill>
                <a:latin typeface="Times New Roman" pitchFamily="18" charset="0"/>
                <a:cs typeface="Times New Roman" pitchFamily="18" charset="0"/>
              </a:rPr>
              <a:t>. Қан түзілуі. </a:t>
            </a:r>
            <a:r>
              <a:rPr lang="kk-KZ" sz="2400" dirty="0">
                <a:latin typeface="Times New Roman" pitchFamily="18" charset="0"/>
                <a:cs typeface="Times New Roman" pitchFamily="18" charset="0"/>
              </a:rPr>
              <a:t>Қызыл сүйек кемігі - иммундық жүйенің жасушаларын қоса, қан жасушаларының негізгі өндірушісі.</a:t>
            </a:r>
            <a:endParaRPr lang="ru-RU" sz="2400" dirty="0">
              <a:latin typeface="Times New Roman" pitchFamily="18" charset="0"/>
              <a:cs typeface="Times New Roman" pitchFamily="18" charset="0"/>
            </a:endParaRPr>
          </a:p>
        </p:txBody>
      </p:sp>
      <p:sp>
        <p:nvSpPr>
          <p:cNvPr id="8" name="Текст 7"/>
          <p:cNvSpPr>
            <a:spLocks noGrp="1"/>
          </p:cNvSpPr>
          <p:nvPr>
            <p:ph type="body" idx="1"/>
          </p:nvPr>
        </p:nvSpPr>
        <p:spPr>
          <a:xfrm>
            <a:off x="155575" y="3482235"/>
            <a:ext cx="5929988" cy="3256767"/>
          </a:xfrm>
        </p:spPr>
        <p:txBody>
          <a:bodyPr>
            <a:normAutofit fontScale="85000" lnSpcReduction="10000"/>
          </a:bodyPr>
          <a:lstStyle/>
          <a:p>
            <a:pPr marL="0" indent="0">
              <a:buNone/>
            </a:pPr>
            <a:r>
              <a:rPr lang="kk-KZ" dirty="0" smtClean="0">
                <a:solidFill>
                  <a:srgbClr val="FF0000"/>
                </a:solidFill>
                <a:latin typeface="Times New Roman" pitchFamily="18" charset="0"/>
                <a:cs typeface="Times New Roman" pitchFamily="18" charset="0"/>
              </a:rPr>
              <a:t>Қаңқаның атқаратын қызметтері: </a:t>
            </a:r>
          </a:p>
          <a:p>
            <a:pPr marL="514350" indent="-514350" algn="just">
              <a:buAutoNum type="arabicPeriod"/>
            </a:pPr>
            <a:r>
              <a:rPr lang="kk-KZ" dirty="0" smtClean="0">
                <a:solidFill>
                  <a:srgbClr val="FF0000"/>
                </a:solidFill>
                <a:latin typeface="Times New Roman" pitchFamily="18" charset="0"/>
                <a:cs typeface="Times New Roman" pitchFamily="18" charset="0"/>
              </a:rPr>
              <a:t>Тірек</a:t>
            </a:r>
            <a:r>
              <a:rPr lang="kk-KZ" dirty="0">
                <a:solidFill>
                  <a:srgbClr val="FF0000"/>
                </a:solidFill>
                <a:latin typeface="Times New Roman" pitchFamily="18" charset="0"/>
                <a:cs typeface="Times New Roman" pitchFamily="18" charset="0"/>
              </a:rPr>
              <a:t>. </a:t>
            </a:r>
            <a:r>
              <a:rPr lang="kk-KZ" dirty="0">
                <a:latin typeface="Times New Roman" pitchFamily="18" charset="0"/>
                <a:cs typeface="Times New Roman" pitchFamily="18" charset="0"/>
              </a:rPr>
              <a:t>Аяқтар мен </a:t>
            </a:r>
            <a:r>
              <a:rPr lang="kk-KZ" dirty="0" smtClean="0">
                <a:latin typeface="Times New Roman" pitchFamily="18" charset="0"/>
                <a:cs typeface="Times New Roman" pitchFamily="18" charset="0"/>
              </a:rPr>
              <a:t>омыртқа бағанасының </a:t>
            </a:r>
            <a:r>
              <a:rPr lang="kk-KZ" dirty="0">
                <a:latin typeface="Times New Roman" pitchFamily="18" charset="0"/>
                <a:cs typeface="Times New Roman" pitchFamily="18" charset="0"/>
              </a:rPr>
              <a:t>сүйектері денені </a:t>
            </a:r>
            <a:r>
              <a:rPr lang="kk-KZ" dirty="0" smtClean="0">
                <a:latin typeface="Times New Roman" pitchFamily="18" charset="0"/>
                <a:cs typeface="Times New Roman" pitchFamily="18" charset="0"/>
              </a:rPr>
              <a:t>; мықын сүйектері ішкі мүшелерді; жақ </a:t>
            </a:r>
            <a:r>
              <a:rPr lang="kk-KZ" dirty="0">
                <a:latin typeface="Times New Roman" pitchFamily="18" charset="0"/>
                <a:cs typeface="Times New Roman" pitchFamily="18" charset="0"/>
              </a:rPr>
              <a:t>сүйектері </a:t>
            </a:r>
            <a:r>
              <a:rPr lang="kk-KZ" dirty="0" smtClean="0">
                <a:latin typeface="Times New Roman" pitchFamily="18" charset="0"/>
                <a:cs typeface="Times New Roman" pitchFamily="18" charset="0"/>
              </a:rPr>
              <a:t>тістерді;</a:t>
            </a:r>
          </a:p>
          <a:p>
            <a:pPr marL="514350" indent="-514350" algn="just">
              <a:buAutoNum type="arabicPeriod"/>
            </a:pPr>
            <a:r>
              <a:rPr lang="kk-KZ" dirty="0" smtClean="0">
                <a:solidFill>
                  <a:srgbClr val="FF0000"/>
                </a:solidFill>
                <a:latin typeface="Times New Roman" pitchFamily="18" charset="0"/>
                <a:cs typeface="Times New Roman" pitchFamily="18" charset="0"/>
              </a:rPr>
              <a:t>Қорғау</a:t>
            </a:r>
            <a:r>
              <a:rPr lang="kk-KZ" dirty="0">
                <a:latin typeface="Times New Roman" pitchFamily="18" charset="0"/>
                <a:cs typeface="Times New Roman" pitchFamily="18" charset="0"/>
              </a:rPr>
              <a:t>. Сүйектер ми, жұлын, жүрек, өкпе, жамбас </a:t>
            </a:r>
            <a:r>
              <a:rPr lang="kk-KZ" dirty="0" smtClean="0">
                <a:latin typeface="Times New Roman" pitchFamily="18" charset="0"/>
                <a:cs typeface="Times New Roman" pitchFamily="18" charset="0"/>
              </a:rPr>
              <a:t>мүшелері </a:t>
            </a:r>
            <a:r>
              <a:rPr lang="kk-KZ" dirty="0">
                <a:latin typeface="Times New Roman" pitchFamily="18" charset="0"/>
                <a:cs typeface="Times New Roman" pitchFamily="18" charset="0"/>
              </a:rPr>
              <a:t>мен сүйек кемігін </a:t>
            </a:r>
            <a:r>
              <a:rPr lang="kk-KZ" dirty="0" smtClean="0">
                <a:latin typeface="Times New Roman" pitchFamily="18" charset="0"/>
                <a:cs typeface="Times New Roman" pitchFamily="18" charset="0"/>
              </a:rPr>
              <a:t>қорғап қоршайды;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991715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15167" y="212942"/>
            <a:ext cx="11348967" cy="851770"/>
          </a:xfrm>
        </p:spPr>
        <p:txBody>
          <a:bodyPr>
            <a:noAutofit/>
          </a:bodyPr>
          <a:lstStyle/>
          <a:p>
            <a:pPr algn="ctr"/>
            <a:r>
              <a:rPr lang="kk-KZ" b="1" dirty="0" smtClean="0">
                <a:solidFill>
                  <a:srgbClr val="FF0000"/>
                </a:solidFill>
                <a:latin typeface="Times New Roman" pitchFamily="18" charset="0"/>
                <a:cs typeface="Times New Roman" pitchFamily="18" charset="0"/>
              </a:rPr>
              <a:t>СҮЙЕКТІҢ ДАМУЫ</a:t>
            </a:r>
            <a:endParaRPr lang="ru-RU" b="1" dirty="0">
              <a:solidFill>
                <a:srgbClr val="FF0000"/>
              </a:solidFill>
              <a:latin typeface="Times New Roman" pitchFamily="18" charset="0"/>
              <a:cs typeface="Times New Roman" pitchFamily="18" charset="0"/>
            </a:endParaRPr>
          </a:p>
        </p:txBody>
      </p:sp>
      <p:sp>
        <p:nvSpPr>
          <p:cNvPr id="5" name="Текст 4"/>
          <p:cNvSpPr>
            <a:spLocks noGrp="1"/>
          </p:cNvSpPr>
          <p:nvPr>
            <p:ph type="body" idx="1"/>
          </p:nvPr>
        </p:nvSpPr>
        <p:spPr/>
        <p:txBody>
          <a:bodyPr>
            <a:normAutofit/>
          </a:bodyPr>
          <a:lstStyle/>
          <a:p>
            <a:r>
              <a:rPr lang="kk-KZ" sz="3200" b="1" dirty="0">
                <a:latin typeface="Times New Roman" pitchFamily="18" charset="0"/>
                <a:cs typeface="Times New Roman" pitchFamily="18" charset="0"/>
              </a:rPr>
              <a:t>Сүйектің пайда болуы оссификация (OSS-ih-fih-CAYshun) немесе остеогенез деп аталады. </a:t>
            </a:r>
            <a:endParaRPr lang="kk-KZ" sz="3200" b="1" dirty="0" smtClean="0">
              <a:latin typeface="Times New Roman" pitchFamily="18" charset="0"/>
              <a:cs typeface="Times New Roman" pitchFamily="18" charset="0"/>
            </a:endParaRPr>
          </a:p>
          <a:p>
            <a:r>
              <a:rPr lang="kk-KZ" sz="3200" b="1" dirty="0" smtClean="0">
                <a:latin typeface="Times New Roman" pitchFamily="18" charset="0"/>
                <a:cs typeface="Times New Roman" pitchFamily="18" charset="0"/>
              </a:rPr>
              <a:t>Оссификацияның </a:t>
            </a:r>
            <a:r>
              <a:rPr lang="kk-KZ" sz="3200" b="1" dirty="0">
                <a:latin typeface="Times New Roman" pitchFamily="18" charset="0"/>
                <a:cs typeface="Times New Roman" pitchFamily="18" charset="0"/>
              </a:rPr>
              <a:t>екі әдісі </a:t>
            </a:r>
            <a:r>
              <a:rPr lang="kk-KZ" sz="3200" b="1" dirty="0" smtClean="0">
                <a:latin typeface="Times New Roman" pitchFamily="18" charset="0"/>
                <a:cs typeface="Times New Roman" pitchFamily="18" charset="0"/>
              </a:rPr>
              <a:t>бар: </a:t>
            </a:r>
          </a:p>
          <a:p>
            <a:pPr>
              <a:buFont typeface="+mj-lt"/>
              <a:buAutoNum type="arabicPeriod"/>
            </a:pPr>
            <a:r>
              <a:rPr lang="kk-KZ" sz="3200" b="1" dirty="0" smtClean="0">
                <a:latin typeface="Times New Roman" pitchFamily="18" charset="0"/>
                <a:cs typeface="Times New Roman" pitchFamily="18" charset="0"/>
              </a:rPr>
              <a:t>интрамембраналық  </a:t>
            </a:r>
          </a:p>
          <a:p>
            <a:pPr>
              <a:buFont typeface="+mj-lt"/>
              <a:buAutoNum type="arabicPeriod"/>
            </a:pPr>
            <a:r>
              <a:rPr lang="kk-KZ" sz="3200" b="1" dirty="0" smtClean="0">
                <a:latin typeface="Times New Roman" pitchFamily="18" charset="0"/>
                <a:cs typeface="Times New Roman" pitchFamily="18" charset="0"/>
              </a:rPr>
              <a:t>эндохондралды</a:t>
            </a:r>
            <a:r>
              <a:rPr lang="kk-KZ" sz="3200" b="1" dirty="0">
                <a:latin typeface="Times New Roman" pitchFamily="18" charset="0"/>
                <a:cs typeface="Times New Roman" pitchFamily="18" charset="0"/>
              </a:rPr>
              <a:t>. </a:t>
            </a:r>
            <a:endParaRPr lang="kk-KZ" sz="3200" b="1" dirty="0" smtClean="0">
              <a:latin typeface="Times New Roman" pitchFamily="18" charset="0"/>
              <a:cs typeface="Times New Roman" pitchFamily="18" charset="0"/>
            </a:endParaRPr>
          </a:p>
          <a:p>
            <a:pPr marL="114300" indent="0">
              <a:buNone/>
            </a:pPr>
            <a:r>
              <a:rPr lang="kk-KZ" sz="3200" b="1" dirty="0">
                <a:latin typeface="Times New Roman" pitchFamily="18" charset="0"/>
                <a:cs typeface="Times New Roman" pitchFamily="18" charset="0"/>
              </a:rPr>
              <a:t> </a:t>
            </a:r>
            <a:r>
              <a:rPr lang="kk-KZ" sz="3200" b="1" dirty="0" smtClean="0">
                <a:latin typeface="Times New Roman" pitchFamily="18" charset="0"/>
                <a:cs typeface="Times New Roman" pitchFamily="18" charset="0"/>
              </a:rPr>
              <a:t>    Екеуі </a:t>
            </a:r>
            <a:r>
              <a:rPr lang="kk-KZ" sz="3200" b="1" dirty="0">
                <a:latin typeface="Times New Roman" pitchFamily="18" charset="0"/>
                <a:cs typeface="Times New Roman" pitchFamily="18" charset="0"/>
              </a:rPr>
              <a:t>де эмбриональды мезенхимадан басталады </a:t>
            </a:r>
            <a:endParaRPr lang="kk-KZ" sz="3200" b="1" dirty="0" smtClean="0">
              <a:latin typeface="Times New Roman" pitchFamily="18" charset="0"/>
              <a:cs typeface="Times New Roman" pitchFamily="18" charset="0"/>
            </a:endParaRPr>
          </a:p>
          <a:p>
            <a:pPr marL="114300" indent="0">
              <a:buNone/>
            </a:pPr>
            <a:r>
              <a:rPr lang="kk-KZ" sz="3200" b="1" dirty="0">
                <a:latin typeface="Times New Roman" pitchFamily="18" charset="0"/>
                <a:cs typeface="Times New Roman" pitchFamily="18" charset="0"/>
              </a:rPr>
              <a:t> </a:t>
            </a:r>
            <a:r>
              <a:rPr lang="kk-KZ" sz="3200" b="1" dirty="0" smtClean="0">
                <a:latin typeface="Times New Roman" pitchFamily="18" charset="0"/>
                <a:cs typeface="Times New Roman" pitchFamily="18" charset="0"/>
              </a:rPr>
              <a:t>   (</a:t>
            </a:r>
            <a:r>
              <a:rPr lang="kk-KZ" sz="3200" b="1" dirty="0">
                <a:latin typeface="Times New Roman" pitchFamily="18" charset="0"/>
                <a:cs typeface="Times New Roman" pitchFamily="18" charset="0"/>
              </a:rPr>
              <a:t>MEZ-en-kime).</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5069694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901" y="245589"/>
            <a:ext cx="11348967" cy="762810"/>
          </a:xfrm>
        </p:spPr>
        <p:txBody>
          <a:bodyPr>
            <a:normAutofit fontScale="90000"/>
          </a:bodyPr>
          <a:lstStyle/>
          <a:p>
            <a:pPr algn="ctr"/>
            <a:r>
              <a:rPr lang="kk-KZ" b="1" dirty="0">
                <a:solidFill>
                  <a:srgbClr val="FF0000"/>
                </a:solidFill>
                <a:latin typeface="Times New Roman" pitchFamily="18" charset="0"/>
                <a:cs typeface="Times New Roman" pitchFamily="18" charset="0"/>
              </a:rPr>
              <a:t>Интрамембраналық оссификация</a:t>
            </a:r>
            <a:r>
              <a:rPr lang="ru-RU" b="1" dirty="0">
                <a:solidFill>
                  <a:srgbClr val="FF0000"/>
                </a:solidFill>
                <a:latin typeface="Times New Roman" pitchFamily="18" charset="0"/>
                <a:cs typeface="Times New Roman" pitchFamily="18" charset="0"/>
              </a:rPr>
              <a:t/>
            </a:r>
            <a:br>
              <a:rPr lang="ru-RU" b="1" dirty="0">
                <a:solidFill>
                  <a:srgbClr val="FF0000"/>
                </a:solidFill>
                <a:latin typeface="Times New Roman" pitchFamily="18" charset="0"/>
                <a:cs typeface="Times New Roman" pitchFamily="18" charset="0"/>
              </a:rPr>
            </a:br>
            <a:endParaRPr lang="ru-RU"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a:xfrm>
            <a:off x="100208" y="1202499"/>
            <a:ext cx="11962355" cy="5655501"/>
          </a:xfrm>
        </p:spPr>
        <p:txBody>
          <a:bodyPr>
            <a:normAutofit fontScale="25000" lnSpcReduction="20000"/>
          </a:bodyPr>
          <a:lstStyle/>
          <a:p>
            <a:pPr algn="ctr">
              <a:lnSpc>
                <a:spcPct val="100000"/>
              </a:lnSpc>
            </a:pPr>
            <a:r>
              <a:rPr lang="kk-KZ" sz="9600" b="1" dirty="0">
                <a:solidFill>
                  <a:srgbClr val="FF0000"/>
                </a:solidFill>
                <a:latin typeface="Times New Roman" pitchFamily="18" charset="0"/>
                <a:cs typeface="Times New Roman" pitchFamily="18" charset="0"/>
              </a:rPr>
              <a:t>Интрамембраналық оссификация бас сүйегінің жалпақ сүйектерін және бұғананы түзеді. </a:t>
            </a:r>
            <a:endParaRPr lang="kk-KZ" sz="9600" b="1" dirty="0" smtClean="0">
              <a:solidFill>
                <a:srgbClr val="FF0000"/>
              </a:solidFill>
              <a:latin typeface="Times New Roman" pitchFamily="18" charset="0"/>
              <a:cs typeface="Times New Roman" pitchFamily="18" charset="0"/>
            </a:endParaRPr>
          </a:p>
          <a:p>
            <a:pPr marL="114300" indent="0">
              <a:lnSpc>
                <a:spcPct val="100000"/>
              </a:lnSpc>
              <a:buNone/>
            </a:pPr>
            <a:r>
              <a:rPr lang="ru-RU" sz="8000" b="1" dirty="0" smtClean="0">
                <a:latin typeface="Times New Roman" pitchFamily="18" charset="0"/>
                <a:cs typeface="Times New Roman" pitchFamily="18" charset="0"/>
              </a:rPr>
              <a:t>1. </a:t>
            </a:r>
            <a:r>
              <a:rPr lang="kk-KZ" sz="8000" b="1" dirty="0" smtClean="0">
                <a:latin typeface="Times New Roman" pitchFamily="18" charset="0"/>
                <a:cs typeface="Times New Roman" pitchFamily="18" charset="0"/>
              </a:rPr>
              <a:t>Мезенхима </a:t>
            </a:r>
            <a:r>
              <a:rPr lang="kk-KZ" sz="8000" b="1" dirty="0">
                <a:latin typeface="Times New Roman" pitchFamily="18" charset="0"/>
                <a:cs typeface="Times New Roman" pitchFamily="18" charset="0"/>
              </a:rPr>
              <a:t>алдымен қан тамырлары арқылы сіңірілген тіндердің жұмсақ қабатына - интремембраналық мембранаға түседі. </a:t>
            </a:r>
            <a:r>
              <a:rPr lang="kk-KZ" sz="8000" b="1" dirty="0" smtClean="0">
                <a:latin typeface="Times New Roman" pitchFamily="18" charset="0"/>
                <a:cs typeface="Times New Roman" pitchFamily="18" charset="0"/>
              </a:rPr>
              <a:t>Мезенхималық </a:t>
            </a:r>
            <a:r>
              <a:rPr lang="kk-KZ" sz="8000" b="1" dirty="0">
                <a:latin typeface="Times New Roman" pitchFamily="18" charset="0"/>
                <a:cs typeface="Times New Roman" pitchFamily="18" charset="0"/>
              </a:rPr>
              <a:t>жасушалар қан тамырлары бойымен түзіліп, остеобласттарға айналады және жұмсақ коллагендік остеоидты тінін (пребон), тамырдан </a:t>
            </a:r>
            <a:r>
              <a:rPr lang="kk-KZ" sz="8000" b="1" dirty="0" smtClean="0">
                <a:latin typeface="Times New Roman" pitchFamily="18" charset="0"/>
                <a:cs typeface="Times New Roman" pitchFamily="18" charset="0"/>
              </a:rPr>
              <a:t>тыс шығарады. </a:t>
            </a:r>
            <a:r>
              <a:rPr lang="kk-KZ" sz="8000" b="1" dirty="0">
                <a:latin typeface="Times New Roman" pitchFamily="18" charset="0"/>
                <a:cs typeface="Times New Roman" pitchFamily="18" charset="0"/>
              </a:rPr>
              <a:t>Остеоидты тін сүйекке ұқсайды, бірақ </a:t>
            </a:r>
            <a:r>
              <a:rPr lang="kk-KZ" sz="8000" b="1" dirty="0" smtClean="0">
                <a:latin typeface="Times New Roman" pitchFamily="18" charset="0"/>
                <a:cs typeface="Times New Roman" pitchFamily="18" charset="0"/>
              </a:rPr>
              <a:t>ол әлі </a:t>
            </a:r>
            <a:r>
              <a:rPr lang="kk-KZ" sz="8000" b="1" dirty="0">
                <a:latin typeface="Times New Roman" pitchFamily="18" charset="0"/>
                <a:cs typeface="Times New Roman" pitchFamily="18" charset="0"/>
              </a:rPr>
              <a:t>кальцийленбеген.</a:t>
            </a:r>
            <a:endParaRPr lang="ru-RU" sz="8000" b="1" dirty="0">
              <a:latin typeface="Times New Roman" pitchFamily="18" charset="0"/>
              <a:cs typeface="Times New Roman" pitchFamily="18" charset="0"/>
            </a:endParaRPr>
          </a:p>
          <a:p>
            <a:pPr marL="114300" indent="0">
              <a:lnSpc>
                <a:spcPct val="100000"/>
              </a:lnSpc>
              <a:buNone/>
            </a:pPr>
            <a:r>
              <a:rPr lang="ru-RU" sz="8000" b="1" dirty="0" smtClean="0">
                <a:latin typeface="Times New Roman" pitchFamily="18" charset="0"/>
                <a:cs typeface="Times New Roman" pitchFamily="18" charset="0"/>
              </a:rPr>
              <a:t>2. </a:t>
            </a:r>
            <a:r>
              <a:rPr lang="kk-KZ" sz="8000" b="1" dirty="0">
                <a:latin typeface="Times New Roman" pitchFamily="18" charset="0"/>
                <a:cs typeface="Times New Roman" pitchFamily="18" charset="0"/>
              </a:rPr>
              <a:t>Кальций фосфаты және басқа минералдар остеоидтық ұлпаның коллаген талшықтарында кристалданады және матрицаны қатайтады. Остеоидтың жалғасуы және минералдануы қан тамырлары мен болашақ сүйек кемігін </a:t>
            </a:r>
            <a:r>
              <a:rPr lang="kk-KZ" sz="8000" b="1" dirty="0" smtClean="0">
                <a:latin typeface="Times New Roman" pitchFamily="18" charset="0"/>
                <a:cs typeface="Times New Roman" pitchFamily="18" charset="0"/>
              </a:rPr>
              <a:t>тарылтады. </a:t>
            </a:r>
            <a:r>
              <a:rPr lang="kk-KZ" sz="8000" b="1" dirty="0">
                <a:latin typeface="Times New Roman" pitchFamily="18" charset="0"/>
                <a:cs typeface="Times New Roman" pitchFamily="18" charset="0"/>
              </a:rPr>
              <a:t>Остеобласттар өздерінің қатаю матрицаларына түсіп қалғанда, олар остеоциттерге айналады.</a:t>
            </a:r>
            <a:endParaRPr lang="ru-RU" sz="8000" b="1" dirty="0">
              <a:latin typeface="Times New Roman" pitchFamily="18" charset="0"/>
              <a:cs typeface="Times New Roman" pitchFamily="18" charset="0"/>
            </a:endParaRPr>
          </a:p>
          <a:p>
            <a:pPr marL="114300" indent="0">
              <a:lnSpc>
                <a:spcPct val="100000"/>
              </a:lnSpc>
              <a:buNone/>
            </a:pPr>
            <a:r>
              <a:rPr lang="ru-RU" sz="8000" b="1" dirty="0" smtClean="0">
                <a:latin typeface="Times New Roman" pitchFamily="18" charset="0"/>
                <a:cs typeface="Times New Roman" pitchFamily="18" charset="0"/>
              </a:rPr>
              <a:t>3. </a:t>
            </a:r>
            <a:r>
              <a:rPr lang="kk-KZ" sz="8000" b="1" dirty="0">
                <a:latin typeface="Times New Roman" pitchFamily="18" charset="0"/>
                <a:cs typeface="Times New Roman" pitchFamily="18" charset="0"/>
              </a:rPr>
              <a:t>Жоғарыда аталған </a:t>
            </a:r>
            <a:r>
              <a:rPr lang="kk-KZ" sz="8000" b="1" dirty="0" smtClean="0">
                <a:latin typeface="Times New Roman" pitchFamily="18" charset="0"/>
                <a:cs typeface="Times New Roman" pitchFamily="18" charset="0"/>
              </a:rPr>
              <a:t>үрдістер </a:t>
            </a:r>
            <a:r>
              <a:rPr lang="kk-KZ" sz="8000" b="1" dirty="0">
                <a:latin typeface="Times New Roman" pitchFamily="18" charset="0"/>
                <a:cs typeface="Times New Roman" pitchFamily="18" charset="0"/>
              </a:rPr>
              <a:t>жүріп жатқанда, дамып келе жатқан сүйектерге жақын мезенхималар көбейіп, әр бетінде талшықты периостеум түзеді. </a:t>
            </a:r>
            <a:r>
              <a:rPr lang="kk-KZ" sz="8000" b="1" dirty="0" smtClean="0">
                <a:latin typeface="Times New Roman" pitchFamily="18" charset="0"/>
                <a:cs typeface="Times New Roman" pitchFamily="18" charset="0"/>
              </a:rPr>
              <a:t>Кеуекті </a:t>
            </a:r>
            <a:r>
              <a:rPr lang="kk-KZ" sz="8000" b="1" dirty="0">
                <a:latin typeface="Times New Roman" pitchFamily="18" charset="0"/>
                <a:cs typeface="Times New Roman" pitchFamily="18" charset="0"/>
              </a:rPr>
              <a:t>сүйегі жіңішке кальциленген </a:t>
            </a:r>
            <a:r>
              <a:rPr lang="kk-KZ" sz="8000" b="1" dirty="0" smtClean="0">
                <a:latin typeface="Times New Roman" pitchFamily="18" charset="0"/>
                <a:cs typeface="Times New Roman" pitchFamily="18" charset="0"/>
              </a:rPr>
              <a:t>трабекулаларға </a:t>
            </a:r>
            <a:r>
              <a:rPr lang="kk-KZ" sz="8000" b="1" dirty="0">
                <a:latin typeface="Times New Roman" pitchFamily="18" charset="0"/>
                <a:cs typeface="Times New Roman" pitchFamily="18" charset="0"/>
              </a:rPr>
              <a:t>айналады</a:t>
            </a:r>
            <a:r>
              <a:rPr lang="kk-KZ" sz="8000" b="1" dirty="0" smtClean="0">
                <a:latin typeface="Times New Roman" pitchFamily="18" charset="0"/>
                <a:cs typeface="Times New Roman" pitchFamily="18" charset="0"/>
              </a:rPr>
              <a:t>.</a:t>
            </a:r>
          </a:p>
          <a:p>
            <a:pPr marL="114300" indent="0">
              <a:lnSpc>
                <a:spcPct val="100000"/>
              </a:lnSpc>
              <a:buNone/>
            </a:pPr>
            <a:r>
              <a:rPr lang="kk-KZ" sz="8000" b="1" dirty="0" smtClean="0">
                <a:latin typeface="Times New Roman" pitchFamily="18" charset="0"/>
                <a:cs typeface="Times New Roman" pitchFamily="18" charset="0"/>
              </a:rPr>
              <a:t>4. </a:t>
            </a:r>
            <a:r>
              <a:rPr lang="kk-KZ" sz="8000" b="1" dirty="0">
                <a:latin typeface="Times New Roman" pitchFamily="18" charset="0"/>
                <a:cs typeface="Times New Roman" pitchFamily="18" charset="0"/>
              </a:rPr>
              <a:t>Беткейлерде сүйектің periosteum қабатының астындағы остеобласттар, трабекулалар арасындағы бос жерлерді толтырады және екі жағынан ықшам сүйек аймағын жасайды, сонымен қатар сүйектің тұтас қабатын қалыңдатады. Бұл </a:t>
            </a:r>
            <a:r>
              <a:rPr lang="kk-KZ" sz="8000" b="1" dirty="0" smtClean="0">
                <a:latin typeface="Times New Roman" pitchFamily="18" charset="0"/>
                <a:cs typeface="Times New Roman" pitchFamily="18" charset="0"/>
              </a:rPr>
              <a:t>үрдіс </a:t>
            </a:r>
            <a:r>
              <a:rPr lang="kk-KZ" sz="8000" b="1" dirty="0">
                <a:latin typeface="Times New Roman" pitchFamily="18" charset="0"/>
                <a:cs typeface="Times New Roman" pitchFamily="18" charset="0"/>
              </a:rPr>
              <a:t>жалпақ мүйізді сүйекке тән сэндвич тәрізді құрылымды тудырады - ықшам сүйектің екі қабаты арасындағы </a:t>
            </a:r>
            <a:r>
              <a:rPr lang="kk-KZ" sz="8000" b="1" dirty="0" smtClean="0">
                <a:latin typeface="Times New Roman" pitchFamily="18" charset="0"/>
                <a:cs typeface="Times New Roman" pitchFamily="18" charset="0"/>
              </a:rPr>
              <a:t>кеуек </a:t>
            </a:r>
            <a:r>
              <a:rPr lang="kk-KZ" sz="8000" b="1" dirty="0">
                <a:latin typeface="Times New Roman" pitchFamily="18" charset="0"/>
                <a:cs typeface="Times New Roman" pitchFamily="18" charset="0"/>
              </a:rPr>
              <a:t>тәрізді сүйек қабаты.</a:t>
            </a:r>
            <a:r>
              <a:rPr lang="ru-RU" sz="8000" b="1" dirty="0" smtClean="0">
                <a:latin typeface="Times New Roman" pitchFamily="18" charset="0"/>
                <a:cs typeface="Times New Roman" pitchFamily="18" charset="0"/>
              </a:rPr>
              <a:t> </a:t>
            </a:r>
          </a:p>
          <a:p>
            <a:pPr marL="114300" indent="0">
              <a:lnSpc>
                <a:spcPct val="100000"/>
              </a:lnSpc>
              <a:buNone/>
            </a:pPr>
            <a:endParaRPr lang="ru-RU" sz="8000" b="1" dirty="0" smtClean="0">
              <a:latin typeface="Times New Roman" pitchFamily="18" charset="0"/>
              <a:cs typeface="Times New Roman" pitchFamily="18" charset="0"/>
            </a:endParaRPr>
          </a:p>
          <a:p>
            <a:pPr marL="114300" indent="0" algn="just">
              <a:lnSpc>
                <a:spcPct val="100000"/>
              </a:lnSpc>
              <a:buNone/>
            </a:pPr>
            <a:r>
              <a:rPr lang="kk-KZ" sz="11200" b="1" dirty="0" smtClean="0">
                <a:latin typeface="Times New Roman" pitchFamily="18" charset="0"/>
                <a:cs typeface="Times New Roman" pitchFamily="18" charset="0"/>
              </a:rPr>
              <a:t>Интрамембраналық оссификация </a:t>
            </a:r>
            <a:r>
              <a:rPr lang="kk-KZ" sz="11200" b="1" dirty="0">
                <a:latin typeface="Times New Roman" pitchFamily="18" charset="0"/>
                <a:cs typeface="Times New Roman" pitchFamily="18" charset="0"/>
              </a:rPr>
              <a:t>ұзын </a:t>
            </a:r>
            <a:r>
              <a:rPr lang="kk-KZ" sz="11200" b="1" dirty="0" smtClean="0">
                <a:latin typeface="Times New Roman" pitchFamily="18" charset="0"/>
                <a:cs typeface="Times New Roman" pitchFamily="18" charset="0"/>
              </a:rPr>
              <a:t>сүйектерді қалыңдату</a:t>
            </a:r>
            <a:r>
              <a:rPr lang="kk-KZ" sz="11200" b="1" dirty="0">
                <a:latin typeface="Times New Roman" pitchFamily="18" charset="0"/>
                <a:cs typeface="Times New Roman" pitchFamily="18" charset="0"/>
              </a:rPr>
              <a:t>, нығайту және қалпына келтіруде маңызды рөл атқарады. </a:t>
            </a:r>
            <a:endParaRPr lang="ru-RU" sz="9600" b="1" dirty="0">
              <a:latin typeface="Times New Roman" pitchFamily="18" charset="0"/>
              <a:cs typeface="Times New Roman" pitchFamily="18" charset="0"/>
            </a:endParaRPr>
          </a:p>
        </p:txBody>
      </p:sp>
    </p:spTree>
    <p:extLst>
      <p:ext uri="{BB962C8B-B14F-4D97-AF65-F5344CB8AC3E}">
        <p14:creationId xmlns:p14="http://schemas.microsoft.com/office/powerpoint/2010/main" val="241768481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4F4F4"/>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F4F4"/>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F4F4"/>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3198</TotalTime>
  <Words>4007</Words>
  <Application>Microsoft Office PowerPoint</Application>
  <PresentationFormat>Произвольный</PresentationFormat>
  <Paragraphs>526</Paragraphs>
  <Slides>52</Slides>
  <Notes>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52</vt:i4>
      </vt:variant>
    </vt:vector>
  </HeadingPairs>
  <TitlesOfParts>
    <vt:vector size="63" baseType="lpstr">
      <vt:lpstr>Arial</vt:lpstr>
      <vt:lpstr>Century Schoolbook</vt:lpstr>
      <vt:lpstr>Courier New</vt:lpstr>
      <vt:lpstr>Georgia</vt:lpstr>
      <vt:lpstr>Helvetica</vt:lpstr>
      <vt:lpstr>Helvetica Neue</vt:lpstr>
      <vt:lpstr>Lucida Grande</vt:lpstr>
      <vt:lpstr>Times New Roman</vt:lpstr>
      <vt:lpstr>Trebuchet MS</vt:lpstr>
      <vt:lpstr>Wingdings</vt:lpstr>
      <vt:lpstr>White</vt:lpstr>
      <vt:lpstr>Презентация PowerPoint</vt:lpstr>
      <vt:lpstr>Презентация PowerPoint</vt:lpstr>
      <vt:lpstr>Презентация PowerPoint</vt:lpstr>
      <vt:lpstr>ОҚЫТУ НӘТИЖЕЛЕРІ</vt:lpstr>
      <vt:lpstr>СҮЙЕК ТІН РЕТІНДЕ </vt:lpstr>
      <vt:lpstr>Сүйектер мен оссеус тіндері</vt:lpstr>
      <vt:lpstr>3. Қозғалыс. Қол-аяқ қозғалысы, тыныс алу және басқа да қозғалыстар бұлшықеттердің сүйектердегі әрекеті арқылы жасалады.  4. Электролиттер балансы. Қаңқа кальций мен фосфат иондарын сақтайды және дененің физиологиялық қажеттіліктеріне сәйкес тіндік сұйықтық пен қанға шығарады.  5. Қышқыл-негіз балансы. Сүйек тіндері сілтілі фосфат пен карбонатты тұздарды сіңіру немесе шығару арқылы рН-ны шамадан тыс өзгертуден сақтайды.  6. Қан түзілуі. Қызыл сүйек кемігі - иммундық жүйенің жасушаларын қоса, қан жасушаларының негізгі өндірушісі.</vt:lpstr>
      <vt:lpstr>СҮЙЕКТІҢ ДАМУЫ</vt:lpstr>
      <vt:lpstr>Интрамембраналық оссификация </vt:lpstr>
      <vt:lpstr>Презентация PowerPoint</vt:lpstr>
      <vt:lpstr>Эндохондральды оссификациялану </vt:lpstr>
      <vt:lpstr>Презентация PowerPoint</vt:lpstr>
      <vt:lpstr>Презентация PowerPoint</vt:lpstr>
      <vt:lpstr>Презентация PowerPoint</vt:lpstr>
      <vt:lpstr>Жалғастырмас бұрын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СҮЙЕКТЕРДІҢ ПІШІНІ</vt:lpstr>
      <vt:lpstr>Презентация PowerPoint</vt:lpstr>
      <vt:lpstr>СҮЙЕКТІҢ НЕГІЗГІ СИПАТТАМАЛАРЫ </vt:lpstr>
      <vt:lpstr>СҮЙЕКТІҢ НЕГІЗГІ СИПАТТАМАЛАРЫ </vt:lpstr>
      <vt:lpstr>Шағын – кейс «Эндохондриальды оссификация»</vt:lpstr>
      <vt:lpstr>Презентация PowerPoint</vt:lpstr>
      <vt:lpstr>Шағын – кейс «Эндохондриальды оссификация»</vt:lpstr>
      <vt:lpstr>Шағын – кейс «Эндохондриальды оссификация»</vt:lpstr>
      <vt:lpstr>СҮЙЕК ТІНІНІҢ ФИЗИОЛОГИЯСЫ </vt:lpstr>
      <vt:lpstr>Минералды тұндыру және сорылу</vt:lpstr>
      <vt:lpstr>Минералды резорбция </vt:lpstr>
      <vt:lpstr>Кальций гомеостазы</vt:lpstr>
      <vt:lpstr>СПАЗМ</vt:lpstr>
      <vt:lpstr>Ион теңгерімсіздігі</vt:lpstr>
      <vt:lpstr>Кальцийді гормондық бақылау</vt:lpstr>
      <vt:lpstr> Шағын – кейс II «Гормондар мен сүйектердің өсуі»</vt:lpstr>
      <vt:lpstr> Шағын – кейс II «Гормондар мен сүйектердің өсуі»</vt:lpstr>
      <vt:lpstr>Кальцийді гормондық бақылау</vt:lpstr>
      <vt:lpstr>Фосфат гомеостазы</vt:lpstr>
      <vt:lpstr>Сүйекке әсер ететін басқа факторлар</vt:lpstr>
      <vt:lpstr>Кальцитрольдың түзілуі және әсері</vt:lpstr>
      <vt:lpstr>Мини-кейс «Гормоны и рост костей»</vt:lpstr>
      <vt:lpstr>Мини-кейс «Гормоны и рост костей»</vt:lpstr>
      <vt:lpstr>Мини-кейс «Гормоны и рост костей»</vt:lpstr>
      <vt:lpstr>Мини-кейс «Гормоны и рост костей»</vt:lpstr>
      <vt:lpstr>Презентация PowerPoint</vt:lpstr>
      <vt:lpstr>Презентация PowerPoint</vt:lpstr>
      <vt:lpstr>Презентация PowerPoint</vt:lpstr>
      <vt:lpstr>Post- Test   (10min)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181</cp:revision>
  <dcterms:modified xsi:type="dcterms:W3CDTF">2019-11-12T09:58:23Z</dcterms:modified>
</cp:coreProperties>
</file>